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handoutMasterIdLst>
    <p:handoutMasterId r:id="rId14"/>
  </p:handoutMasterIdLst>
  <p:sldIdLst>
    <p:sldId id="256" r:id="rId2"/>
    <p:sldId id="257" r:id="rId3"/>
    <p:sldId id="258" r:id="rId4"/>
    <p:sldId id="266" r:id="rId5"/>
    <p:sldId id="267" r:id="rId6"/>
    <p:sldId id="268" r:id="rId7"/>
    <p:sldId id="269" r:id="rId8"/>
    <p:sldId id="270" r:id="rId9"/>
    <p:sldId id="271" r:id="rId10"/>
    <p:sldId id="272" r:id="rId11"/>
    <p:sldId id="273"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7" d="100"/>
          <a:sy n="107" d="100"/>
        </p:scale>
        <p:origin x="69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2026/6/17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2026/6/17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2026/6/17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2026/6/17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2026/6/17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2026/6/17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2026/6/17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2026/6/17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2026/6/17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2026/6/17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2026/6/17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2026/6/17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2026/6/17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2026/6/17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2.png"/><Relationship Id="rId4" Type="http://schemas.openxmlformats.org/officeDocument/2006/relationships/tags" Target="../tags/tag4.xml"/><Relationship Id="rId9"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xml"/><Relationship Id="rId7"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7.xml"/><Relationship Id="rId7" Type="http://schemas.openxmlformats.org/officeDocument/2006/relationships/image" Target="../media/image27.jpe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23.png"/><Relationship Id="rId4" Type="http://schemas.openxmlformats.org/officeDocument/2006/relationships/image" Target="../media/image24.pn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rot="10800000">
            <a:off x="-635" y="6507480"/>
            <a:ext cx="12192000" cy="350520"/>
            <a:chOff x="0" y="2023"/>
            <a:chExt cx="19201" cy="1210"/>
          </a:xfrm>
        </p:grpSpPr>
        <p:sp>
          <p:nvSpPr>
            <p:cNvPr id="18" name="矩形 17"/>
            <p:cNvSpPr/>
            <p:nvPr>
              <p:custDataLst>
                <p:tags r:id="rId5"/>
              </p:custDataLst>
            </p:nvPr>
          </p:nvSpPr>
          <p:spPr>
            <a:xfrm>
              <a:off x="0" y="2501"/>
              <a:ext cx="19200" cy="478"/>
            </a:xfrm>
            <a:prstGeom prst="rect">
              <a:avLst/>
            </a:prstGeom>
            <a:solidFill>
              <a:srgbClr val="CC5C3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400" b="1">
                <a:latin typeface="微软雅黑" panose="020B0503020204020204" charset="-122"/>
                <a:ea typeface="微软雅黑" panose="020B0503020204020204" charset="-122"/>
                <a:sym typeface="+mn-ea"/>
              </a:endParaRPr>
            </a:p>
          </p:txBody>
        </p:sp>
        <p:sp>
          <p:nvSpPr>
            <p:cNvPr id="20" name="矩形 19"/>
            <p:cNvSpPr/>
            <p:nvPr>
              <p:custDataLst>
                <p:tags r:id="rId6"/>
              </p:custDataLst>
            </p:nvPr>
          </p:nvSpPr>
          <p:spPr>
            <a:xfrm>
              <a:off x="0" y="2023"/>
              <a:ext cx="19200" cy="478"/>
            </a:xfrm>
            <a:prstGeom prst="rect">
              <a:avLst/>
            </a:prstGeom>
            <a:solidFill>
              <a:srgbClr val="B7342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400" b="1">
                <a:latin typeface="微软雅黑" panose="020B0503020204020204" charset="-122"/>
                <a:ea typeface="微软雅黑" panose="020B0503020204020204" charset="-122"/>
                <a:sym typeface="+mn-ea"/>
              </a:endParaRPr>
            </a:p>
          </p:txBody>
        </p:sp>
        <p:sp>
          <p:nvSpPr>
            <p:cNvPr id="21" name="矩形 20"/>
            <p:cNvSpPr/>
            <p:nvPr>
              <p:custDataLst>
                <p:tags r:id="rId7"/>
              </p:custDataLst>
            </p:nvPr>
          </p:nvSpPr>
          <p:spPr>
            <a:xfrm>
              <a:off x="1" y="2979"/>
              <a:ext cx="19200" cy="254"/>
            </a:xfrm>
            <a:prstGeom prst="rect">
              <a:avLst/>
            </a:prstGeom>
            <a:solidFill>
              <a:srgbClr val="4F545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400" b="1">
                <a:latin typeface="微软雅黑" panose="020B0503020204020204" charset="-122"/>
                <a:ea typeface="微软雅黑" panose="020B0503020204020204" charset="-122"/>
                <a:sym typeface="+mn-ea"/>
              </a:endParaRPr>
            </a:p>
          </p:txBody>
        </p:sp>
      </p:grpSp>
      <p:grpSp>
        <p:nvGrpSpPr>
          <p:cNvPr id="12" name="组合 11"/>
          <p:cNvGrpSpPr/>
          <p:nvPr/>
        </p:nvGrpSpPr>
        <p:grpSpPr>
          <a:xfrm>
            <a:off x="0" y="-635"/>
            <a:ext cx="12190730" cy="295910"/>
            <a:chOff x="0" y="2023"/>
            <a:chExt cx="19201" cy="1210"/>
          </a:xfrm>
        </p:grpSpPr>
        <p:sp>
          <p:nvSpPr>
            <p:cNvPr id="13" name="矩形 12"/>
            <p:cNvSpPr/>
            <p:nvPr>
              <p:custDataLst>
                <p:tags r:id="rId2"/>
              </p:custDataLst>
            </p:nvPr>
          </p:nvSpPr>
          <p:spPr>
            <a:xfrm>
              <a:off x="0" y="2501"/>
              <a:ext cx="19200" cy="478"/>
            </a:xfrm>
            <a:prstGeom prst="rect">
              <a:avLst/>
            </a:prstGeom>
            <a:solidFill>
              <a:srgbClr val="CC5C3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400" b="1">
                <a:latin typeface="微软雅黑" panose="020B0503020204020204" charset="-122"/>
                <a:ea typeface="微软雅黑" panose="020B0503020204020204" charset="-122"/>
                <a:sym typeface="+mn-ea"/>
              </a:endParaRPr>
            </a:p>
          </p:txBody>
        </p:sp>
        <p:sp>
          <p:nvSpPr>
            <p:cNvPr id="14" name="矩形 13"/>
            <p:cNvSpPr/>
            <p:nvPr>
              <p:custDataLst>
                <p:tags r:id="rId3"/>
              </p:custDataLst>
            </p:nvPr>
          </p:nvSpPr>
          <p:spPr>
            <a:xfrm>
              <a:off x="0" y="2023"/>
              <a:ext cx="19200" cy="478"/>
            </a:xfrm>
            <a:prstGeom prst="rect">
              <a:avLst/>
            </a:prstGeom>
            <a:solidFill>
              <a:srgbClr val="B7342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400" b="1">
                <a:latin typeface="微软雅黑" panose="020B0503020204020204" charset="-122"/>
                <a:ea typeface="微软雅黑" panose="020B0503020204020204" charset="-122"/>
                <a:sym typeface="+mn-ea"/>
              </a:endParaRPr>
            </a:p>
          </p:txBody>
        </p:sp>
        <p:sp>
          <p:nvSpPr>
            <p:cNvPr id="15" name="矩形 14"/>
            <p:cNvSpPr/>
            <p:nvPr>
              <p:custDataLst>
                <p:tags r:id="rId4"/>
              </p:custDataLst>
            </p:nvPr>
          </p:nvSpPr>
          <p:spPr>
            <a:xfrm>
              <a:off x="1" y="2979"/>
              <a:ext cx="19200" cy="254"/>
            </a:xfrm>
            <a:prstGeom prst="rect">
              <a:avLst/>
            </a:prstGeom>
            <a:solidFill>
              <a:srgbClr val="4F545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400" b="1">
                <a:latin typeface="微软雅黑" panose="020B0503020204020204" charset="-122"/>
                <a:ea typeface="微软雅黑" panose="020B0503020204020204" charset="-122"/>
                <a:sym typeface="+mn-ea"/>
              </a:endParaRPr>
            </a:p>
          </p:txBody>
        </p:sp>
      </p:grpSp>
      <p:sp>
        <p:nvSpPr>
          <p:cNvPr id="2" name="矩形 1"/>
          <p:cNvSpPr/>
          <p:nvPr>
            <p:custDataLst>
              <p:tags r:id="rId1"/>
            </p:custDataLst>
          </p:nvPr>
        </p:nvSpPr>
        <p:spPr>
          <a:xfrm>
            <a:off x="-635" y="295275"/>
            <a:ext cx="6096000" cy="257175"/>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en-US" sz="600">
                <a:solidFill>
                  <a:srgbClr val="45494E"/>
                </a:solidFill>
                <a:latin typeface="微软雅黑" panose="020B0503020204020204" charset="-122"/>
                <a:ea typeface="微软雅黑" panose="020B0503020204020204" charset="-122"/>
              </a:rPr>
              <a:t>V25.01</a:t>
            </a:r>
          </a:p>
        </p:txBody>
      </p:sp>
      <p:sp>
        <p:nvSpPr>
          <p:cNvPr id="3" name="矩形 2"/>
          <p:cNvSpPr/>
          <p:nvPr/>
        </p:nvSpPr>
        <p:spPr>
          <a:xfrm>
            <a:off x="9366250" y="523875"/>
            <a:ext cx="2823845" cy="1382395"/>
          </a:xfrm>
          <a:prstGeom prst="rect">
            <a:avLst/>
          </a:prstGeom>
          <a:solidFill>
            <a:srgbClr val="CC5C3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1200" b="1" dirty="0">
                <a:solidFill>
                  <a:schemeClr val="bg1"/>
                </a:solidFill>
                <a:latin typeface="微软雅黑" panose="020B0503020204020204" charset="-122"/>
                <a:ea typeface="微软雅黑" panose="020B0503020204020204" charset="-122"/>
              </a:rPr>
              <a:t>EP18LI/EP20LI</a:t>
            </a:r>
          </a:p>
          <a:p>
            <a:pPr algn="ctr"/>
            <a:endParaRPr lang="en-US" altLang="zh-CN" sz="1200" b="1" dirty="0">
              <a:solidFill>
                <a:schemeClr val="bg1"/>
              </a:solidFill>
              <a:latin typeface="微软雅黑" panose="020B0503020204020204" charset="-122"/>
              <a:ea typeface="微软雅黑" panose="020B0503020204020204" charset="-122"/>
              <a:sym typeface="+mn-ea"/>
            </a:endParaRPr>
          </a:p>
          <a:p>
            <a:pPr algn="ctr"/>
            <a:r>
              <a:rPr lang="en-US" altLang="zh-CN" sz="1200" b="1" dirty="0">
                <a:solidFill>
                  <a:schemeClr val="bg1"/>
                </a:solidFill>
                <a:latin typeface="微软雅黑" panose="020B0503020204020204" charset="-122"/>
                <a:ea typeface="微软雅黑" panose="020B0503020204020204" charset="-122"/>
                <a:sym typeface="+mn-ea"/>
              </a:rPr>
              <a:t>ELECTRIC LONG-HANDLED</a:t>
            </a:r>
          </a:p>
          <a:p>
            <a:pPr algn="ctr"/>
            <a:r>
              <a:rPr lang="en-US" altLang="zh-CN" sz="1200" b="1" dirty="0">
                <a:solidFill>
                  <a:schemeClr val="bg1"/>
                </a:solidFill>
                <a:latin typeface="微软雅黑" panose="020B0503020204020204" charset="-122"/>
                <a:ea typeface="微软雅黑" panose="020B0503020204020204" charset="-122"/>
                <a:sym typeface="+mn-ea"/>
              </a:rPr>
              <a:t>FORKLIFT TRUCK</a:t>
            </a:r>
          </a:p>
          <a:p>
            <a:pPr algn="ctr"/>
            <a:endParaRPr lang="en-US" altLang="zh-CN" sz="1200" b="1" dirty="0">
              <a:solidFill>
                <a:schemeClr val="bg1"/>
              </a:solidFill>
              <a:latin typeface="微软雅黑" panose="020B0503020204020204" charset="-122"/>
              <a:ea typeface="微软雅黑" panose="020B0503020204020204" charset="-122"/>
              <a:sym typeface="+mn-ea"/>
            </a:endParaRPr>
          </a:p>
          <a:p>
            <a:pPr algn="ctr"/>
            <a:r>
              <a:rPr lang="en-US" altLang="zh-CN" sz="1200" b="1" dirty="0">
                <a:solidFill>
                  <a:schemeClr val="bg1"/>
                </a:solidFill>
                <a:latin typeface="微软雅黑" panose="020B0503020204020204" charset="-122"/>
                <a:ea typeface="微软雅黑" panose="020B0503020204020204" charset="-122"/>
                <a:cs typeface="微软雅黑" panose="020B0503020204020204" charset="-122"/>
                <a:sym typeface="+mn-ea"/>
              </a:rPr>
              <a:t>INSTRUCTION MANUAL</a:t>
            </a:r>
            <a:endParaRPr lang="zh-CN" altLang="en-US" sz="1200" b="1" dirty="0">
              <a:solidFill>
                <a:schemeClr val="bg1"/>
              </a:solidFill>
              <a:latin typeface="微软雅黑" panose="020B0503020204020204" charset="-122"/>
              <a:ea typeface="微软雅黑" panose="020B0503020204020204" charset="-122"/>
              <a:sym typeface="+mn-ea"/>
            </a:endParaRPr>
          </a:p>
        </p:txBody>
      </p:sp>
      <p:sp>
        <p:nvSpPr>
          <p:cNvPr id="6" name="文本框 5"/>
          <p:cNvSpPr txBox="1"/>
          <p:nvPr/>
        </p:nvSpPr>
        <p:spPr>
          <a:xfrm>
            <a:off x="6536690" y="4706620"/>
            <a:ext cx="5313680" cy="1691640"/>
          </a:xfrm>
          <a:prstGeom prst="rect">
            <a:avLst/>
          </a:prstGeom>
          <a:noFill/>
        </p:spPr>
        <p:txBody>
          <a:bodyPr wrap="square" rtlCol="0">
            <a:spAutoFit/>
          </a:bodyPr>
          <a:lstStyle/>
          <a:p>
            <a:pPr algn="ctr"/>
            <a:r>
              <a:rPr lang="zh-CN" altLang="en-US" sz="1400" b="1">
                <a:solidFill>
                  <a:schemeClr val="accent2">
                    <a:lumMod val="75000"/>
                  </a:schemeClr>
                </a:solidFill>
                <a:latin typeface="微软雅黑" panose="020B0503020204020204" charset="-122"/>
                <a:ea typeface="微软雅黑" panose="020B0503020204020204" charset="-122"/>
                <a:cs typeface="微软雅黑" panose="020B0503020204020204" charset="-122"/>
                <a:sym typeface="+mn-ea"/>
              </a:rPr>
              <a:t>Welcome to use the pallet </a:t>
            </a:r>
            <a:r>
              <a:rPr lang="en-US" altLang="zh-CN" sz="1400" b="1">
                <a:solidFill>
                  <a:schemeClr val="accent2">
                    <a:lumMod val="75000"/>
                  </a:schemeClr>
                </a:solidFill>
                <a:latin typeface="微软雅黑" panose="020B0503020204020204" charset="-122"/>
                <a:ea typeface="微软雅黑" panose="020B0503020204020204" charset="-122"/>
                <a:cs typeface="微软雅黑" panose="020B0503020204020204" charset="-122"/>
                <a:sym typeface="+mn-ea"/>
              </a:rPr>
              <a:t>truck</a:t>
            </a:r>
            <a:endParaRPr lang="zh-CN" altLang="en-US" sz="1400" b="1">
              <a:solidFill>
                <a:schemeClr val="accent2">
                  <a:lumMod val="75000"/>
                </a:schemeClr>
              </a:solidFill>
              <a:latin typeface="微软雅黑" panose="020B0503020204020204" charset="-122"/>
              <a:ea typeface="微软雅黑" panose="020B0503020204020204" charset="-122"/>
              <a:cs typeface="微软雅黑" panose="020B0503020204020204" charset="-122"/>
            </a:endParaRPr>
          </a:p>
          <a:p>
            <a:pPr algn="ctr"/>
            <a:endParaRPr lang="zh-CN" altLang="en-US" sz="1000">
              <a:latin typeface="微软雅黑" panose="020B0503020204020204" charset="-122"/>
              <a:ea typeface="微软雅黑" panose="020B0503020204020204" charset="-122"/>
              <a:cs typeface="微软雅黑" panose="020B0503020204020204" charset="-122"/>
            </a:endParaRPr>
          </a:p>
          <a:p>
            <a:pPr marL="285750" indent="-285750">
              <a:buFont typeface="Wingdings" panose="05000000000000000000" charset="0"/>
              <a:buChar char="l"/>
            </a:pPr>
            <a:r>
              <a:rPr lang="zh-CN" altLang="en-US" sz="1000">
                <a:latin typeface="微软雅黑" panose="020B0503020204020204" charset="-122"/>
                <a:ea typeface="微软雅黑" panose="020B0503020204020204" charset="-122"/>
                <a:cs typeface="微软雅黑" panose="020B0503020204020204" charset="-122"/>
              </a:rPr>
              <a:t>Please read the instructions carefully before you use the electric </a:t>
            </a:r>
            <a:r>
              <a:rPr lang="en-US" altLang="zh-CN" sz="1000">
                <a:latin typeface="微软雅黑" panose="020B0503020204020204" charset="-122"/>
                <a:ea typeface="微软雅黑" panose="020B0503020204020204" charset="-122"/>
                <a:cs typeface="微软雅黑" panose="020B0503020204020204" charset="-122"/>
              </a:rPr>
              <a:t>pallet truck.</a:t>
            </a:r>
            <a:endParaRPr lang="zh-CN" altLang="en-US" sz="1000">
              <a:latin typeface="微软雅黑" panose="020B0503020204020204" charset="-122"/>
              <a:ea typeface="微软雅黑" panose="020B0503020204020204" charset="-122"/>
              <a:cs typeface="微软雅黑" panose="020B0503020204020204" charset="-122"/>
            </a:endParaRPr>
          </a:p>
          <a:p>
            <a:pPr marL="285750" indent="-285750">
              <a:buFont typeface="Wingdings" panose="05000000000000000000" charset="0"/>
              <a:buChar char="l"/>
            </a:pPr>
            <a:r>
              <a:rPr lang="zh-CN" altLang="en-US" sz="1000">
                <a:latin typeface="微软雅黑" panose="020B0503020204020204" charset="-122"/>
                <a:ea typeface="微软雅黑" panose="020B0503020204020204" charset="-122"/>
                <a:cs typeface="微软雅黑" panose="020B0503020204020204" charset="-122"/>
              </a:rPr>
              <a:t>This manual is a general manual, we reserve the right to make technical modifications to the electric vehicle, if there is any discrepancy between the content of the manual and the physical, the physical shall prevail, the manual is for reference only.</a:t>
            </a:r>
          </a:p>
          <a:p>
            <a:pPr marL="285750" indent="-285750">
              <a:buFont typeface="Wingdings" panose="05000000000000000000" charset="0"/>
              <a:buChar char="l"/>
            </a:pPr>
            <a:r>
              <a:rPr lang="zh-CN" altLang="en-US" sz="1000">
                <a:latin typeface="微软雅黑" panose="020B0503020204020204" charset="-122"/>
                <a:ea typeface="微软雅黑" panose="020B0503020204020204" charset="-122"/>
                <a:cs typeface="微软雅黑" panose="020B0503020204020204" charset="-122"/>
              </a:rPr>
              <a:t>Vehicle operators must strictly implement ISO3691 "Motor Industrial Vehicle Safety Specifications", and untrained personnel are strictly prohibited to operate the vehicle.</a:t>
            </a:r>
          </a:p>
        </p:txBody>
      </p:sp>
      <p:pic>
        <p:nvPicPr>
          <p:cNvPr id="5" name="Picture 4">
            <a:extLst>
              <a:ext uri="{FF2B5EF4-FFF2-40B4-BE49-F238E27FC236}">
                <a16:creationId xmlns:a16="http://schemas.microsoft.com/office/drawing/2014/main" id="{3EB6DEDC-5E7C-BC27-8FAD-5465442B635A}"/>
              </a:ext>
            </a:extLst>
          </p:cNvPr>
          <p:cNvPicPr>
            <a:picLocks noChangeAspect="1"/>
          </p:cNvPicPr>
          <p:nvPr/>
        </p:nvPicPr>
        <p:blipFill>
          <a:blip r:embed="rId9"/>
          <a:stretch>
            <a:fillRect/>
          </a:stretch>
        </p:blipFill>
        <p:spPr>
          <a:xfrm>
            <a:off x="1648937" y="5044432"/>
            <a:ext cx="2960770" cy="1230263"/>
          </a:xfrm>
          <a:prstGeom prst="rect">
            <a:avLst/>
          </a:prstGeom>
        </p:spPr>
      </p:pic>
      <p:pic>
        <p:nvPicPr>
          <p:cNvPr id="7" name="Picture 6">
            <a:extLst>
              <a:ext uri="{FF2B5EF4-FFF2-40B4-BE49-F238E27FC236}">
                <a16:creationId xmlns:a16="http://schemas.microsoft.com/office/drawing/2014/main" id="{6F70E41A-E3E7-7E48-4BCF-2BBC22852CA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21607" y="1771317"/>
            <a:ext cx="4309781" cy="287318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80" y="7620"/>
            <a:ext cx="6064250" cy="6866255"/>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120765" y="-3810"/>
            <a:ext cx="6073775" cy="6866255"/>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47040" y="273050"/>
            <a:ext cx="5317490" cy="460375"/>
          </a:xfrm>
          <a:prstGeom prst="rect">
            <a:avLst/>
          </a:prstGeom>
          <a:noFill/>
        </p:spPr>
        <p:txBody>
          <a:bodyPr wrap="square" rtlCol="0">
            <a:spAutoFit/>
          </a:bodyPr>
          <a:lstStyle/>
          <a:p>
            <a:pPr algn="ctr"/>
            <a:r>
              <a:rPr lang="zh-CN" altLang="en-US" sz="2400" b="1" dirty="0">
                <a:solidFill>
                  <a:srgbClr val="CC5C3E"/>
                </a:solidFill>
                <a:latin typeface="微软雅黑" panose="020B0503020204020204" charset="-122"/>
                <a:ea typeface="微软雅黑" panose="020B0503020204020204" charset="-122"/>
                <a:cs typeface="微软雅黑" panose="020B0503020204020204" charset="-122"/>
                <a:sym typeface="+mn-ea"/>
              </a:rPr>
              <a:t>1</a:t>
            </a:r>
            <a:r>
              <a:rPr lang="en-US" altLang="zh-CN" sz="2400" b="1" dirty="0">
                <a:solidFill>
                  <a:srgbClr val="CC5C3E"/>
                </a:solidFill>
                <a:latin typeface="微软雅黑" panose="020B0503020204020204" charset="-122"/>
                <a:ea typeface="微软雅黑" panose="020B0503020204020204" charset="-122"/>
                <a:cs typeface="微软雅黑" panose="020B0503020204020204" charset="-122"/>
                <a:sym typeface="+mn-ea"/>
              </a:rPr>
              <a:t>1.</a:t>
            </a:r>
            <a:r>
              <a:rPr lang="zh-CN" altLang="en-US" sz="2400" b="1" dirty="0">
                <a:solidFill>
                  <a:srgbClr val="CC5C3E"/>
                </a:solidFill>
                <a:latin typeface="微软雅黑" panose="020B0503020204020204" charset="-122"/>
                <a:ea typeface="微软雅黑" panose="020B0503020204020204" charset="-122"/>
                <a:cs typeface="微软雅黑" panose="020B0503020204020204" charset="-122"/>
                <a:sym typeface="+mn-ea"/>
              </a:rPr>
              <a:t> Battery maintenance</a:t>
            </a:r>
            <a:endParaRPr lang="zh-CN" altLang="en-US" sz="2400" b="1" dirty="0">
              <a:solidFill>
                <a:srgbClr val="CC5C3E"/>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349885" y="1054100"/>
            <a:ext cx="5415280" cy="1630045"/>
          </a:xfrm>
          <a:prstGeom prst="rect">
            <a:avLst/>
          </a:prstGeom>
          <a:noFill/>
        </p:spPr>
        <p:txBody>
          <a:bodyPr wrap="square" rtlCol="0">
            <a:spAutoFit/>
          </a:bodyPr>
          <a:lstStyle/>
          <a:p>
            <a:r>
              <a:rPr lang="en-US" altLang="zh-CN" sz="1000" b="1">
                <a:latin typeface="微软雅黑" panose="020B0503020204020204" charset="-122"/>
                <a:ea typeface="微软雅黑" panose="020B0503020204020204" charset="-122"/>
                <a:sym typeface="+mn-ea"/>
              </a:rPr>
              <a:t>B</a:t>
            </a:r>
            <a:r>
              <a:rPr lang="zh-CN" altLang="en-US" sz="1000" b="1">
                <a:latin typeface="微软雅黑" panose="020B0503020204020204" charset="-122"/>
                <a:ea typeface="微软雅黑" panose="020B0503020204020204" charset="-122"/>
                <a:sym typeface="+mn-ea"/>
              </a:rPr>
              <a:t>attery</a:t>
            </a:r>
            <a:endParaRPr lang="zh-CN" altLang="en-US" sz="1000">
              <a:latin typeface="微软雅黑" panose="020B0503020204020204" charset="-122"/>
              <a:ea typeface="微软雅黑" panose="020B0503020204020204" charset="-122"/>
            </a:endParaRPr>
          </a:p>
          <a:p>
            <a:r>
              <a:rPr lang="zh-CN" altLang="en-US" sz="1000">
                <a:latin typeface="微软雅黑" panose="020B0503020204020204" charset="-122"/>
                <a:ea typeface="微软雅黑" panose="020B0503020204020204" charset="-122"/>
                <a:sym typeface="+mn-ea"/>
              </a:rPr>
              <a:t>The </a:t>
            </a:r>
            <a:r>
              <a:rPr lang="en-US" altLang="zh-CN" sz="1000">
                <a:latin typeface="微软雅黑" panose="020B0503020204020204" charset="-122"/>
                <a:ea typeface="微软雅黑" panose="020B0503020204020204" charset="-122"/>
                <a:sym typeface="+mn-ea"/>
              </a:rPr>
              <a:t>truck</a:t>
            </a:r>
            <a:r>
              <a:rPr lang="zh-CN" altLang="en-US" sz="1000">
                <a:latin typeface="微软雅黑" panose="020B0503020204020204" charset="-122"/>
                <a:ea typeface="微软雅黑" panose="020B0503020204020204" charset="-122"/>
                <a:sym typeface="+mn-ea"/>
              </a:rPr>
              <a:t> is equipped with industrial lithium-ion batteries, which need to be checked daily.</a:t>
            </a:r>
            <a:endParaRPr lang="zh-CN" altLang="en-US" sz="1000">
              <a:latin typeface="微软雅黑" panose="020B0503020204020204" charset="-122"/>
              <a:ea typeface="微软雅黑" panose="020B0503020204020204" charset="-122"/>
            </a:endParaRPr>
          </a:p>
          <a:p>
            <a:endParaRPr lang="zh-CN" altLang="en-US" sz="1000">
              <a:latin typeface="微软雅黑" panose="020B0503020204020204" charset="-122"/>
              <a:ea typeface="微软雅黑" panose="020B0503020204020204" charset="-122"/>
            </a:endParaRPr>
          </a:p>
          <a:p>
            <a:r>
              <a:rPr lang="en-US" altLang="zh-CN" sz="1000" b="1">
                <a:latin typeface="微软雅黑" panose="020B0503020204020204" charset="-122"/>
                <a:ea typeface="微软雅黑" panose="020B0503020204020204" charset="-122"/>
                <a:sym typeface="+mn-ea"/>
              </a:rPr>
              <a:t>C</a:t>
            </a:r>
            <a:r>
              <a:rPr lang="zh-CN" altLang="en-US" sz="1000" b="1">
                <a:latin typeface="微软雅黑" panose="020B0503020204020204" charset="-122"/>
                <a:ea typeface="微软雅黑" panose="020B0503020204020204" charset="-122"/>
                <a:sym typeface="+mn-ea"/>
              </a:rPr>
              <a:t>harger</a:t>
            </a:r>
            <a:endParaRPr lang="zh-CN" altLang="en-US" sz="1000">
              <a:latin typeface="微软雅黑" panose="020B0503020204020204" charset="-122"/>
              <a:ea typeface="微软雅黑" panose="020B0503020204020204" charset="-122"/>
            </a:endParaRPr>
          </a:p>
          <a:p>
            <a:r>
              <a:rPr lang="zh-CN" altLang="en-US" sz="1000">
                <a:latin typeface="微软雅黑" panose="020B0503020204020204" charset="-122"/>
                <a:ea typeface="微软雅黑" panose="020B0503020204020204" charset="-122"/>
                <a:sym typeface="+mn-ea"/>
              </a:rPr>
              <a:t>To use a separate external charger, follow the instructions on the charger provided.</a:t>
            </a:r>
            <a:endParaRPr lang="zh-CN" altLang="en-US" sz="1000">
              <a:latin typeface="微软雅黑" panose="020B0503020204020204" charset="-122"/>
              <a:ea typeface="微软雅黑" panose="020B0503020204020204" charset="-122"/>
            </a:endParaRPr>
          </a:p>
          <a:p>
            <a:r>
              <a:rPr lang="zh-CN" altLang="en-US" sz="1000">
                <a:latin typeface="微软雅黑" panose="020B0503020204020204" charset="-122"/>
                <a:ea typeface="微软雅黑" panose="020B0503020204020204" charset="-122"/>
                <a:sym typeface="+mn-ea"/>
              </a:rPr>
              <a:t>Turn off the </a:t>
            </a:r>
            <a:r>
              <a:rPr lang="en-US" altLang="zh-CN" sz="1000">
                <a:latin typeface="微软雅黑" panose="020B0503020204020204" charset="-122"/>
                <a:ea typeface="微软雅黑" panose="020B0503020204020204" charset="-122"/>
                <a:sym typeface="+mn-ea"/>
              </a:rPr>
              <a:t>truck</a:t>
            </a:r>
            <a:r>
              <a:rPr lang="zh-CN" altLang="en-US" sz="1000">
                <a:latin typeface="微软雅黑" panose="020B0503020204020204" charset="-122"/>
                <a:ea typeface="微软雅黑" panose="020B0503020204020204" charset="-122"/>
                <a:sym typeface="+mn-ea"/>
              </a:rPr>
              <a:t>. Disconnect the battery connector. Connect the charger plug to the battery connector.</a:t>
            </a:r>
            <a:endParaRPr lang="zh-CN" altLang="en-US" sz="1000">
              <a:latin typeface="微软雅黑" panose="020B0503020204020204" charset="-122"/>
              <a:ea typeface="微软雅黑" panose="020B0503020204020204" charset="-122"/>
            </a:endParaRPr>
          </a:p>
          <a:p>
            <a:r>
              <a:rPr lang="zh-CN" altLang="en-US" sz="1000">
                <a:latin typeface="微软雅黑" panose="020B0503020204020204" charset="-122"/>
                <a:ea typeface="微软雅黑" panose="020B0503020204020204" charset="-122"/>
                <a:sym typeface="+mn-ea"/>
              </a:rPr>
              <a:t>Plug the other end of the power cable into an AC power outlet.</a:t>
            </a:r>
            <a:endParaRPr lang="zh-CN" altLang="en-US" sz="1000">
              <a:latin typeface="微软雅黑" panose="020B0503020204020204" charset="-122"/>
              <a:ea typeface="微软雅黑" panose="020B0503020204020204" charset="-122"/>
            </a:endParaRPr>
          </a:p>
          <a:p>
            <a:r>
              <a:rPr lang="zh-CN" altLang="en-US" sz="1000">
                <a:latin typeface="微软雅黑" panose="020B0503020204020204" charset="-122"/>
                <a:ea typeface="微软雅黑" panose="020B0503020204020204" charset="-122"/>
                <a:sym typeface="+mn-ea"/>
              </a:rPr>
              <a:t>Check the charging indicator on the charger</a:t>
            </a:r>
            <a:r>
              <a:rPr lang="en-US" altLang="zh-CN" sz="1000">
                <a:latin typeface="微软雅黑" panose="020B0503020204020204" charset="-122"/>
                <a:ea typeface="微软雅黑" panose="020B0503020204020204" charset="-122"/>
                <a:sym typeface="+mn-ea"/>
              </a:rPr>
              <a:t>.</a:t>
            </a:r>
          </a:p>
        </p:txBody>
      </p:sp>
      <p:sp>
        <p:nvSpPr>
          <p:cNvPr id="8" name="文本框 7"/>
          <p:cNvSpPr txBox="1"/>
          <p:nvPr/>
        </p:nvSpPr>
        <p:spPr>
          <a:xfrm>
            <a:off x="349885" y="2969260"/>
            <a:ext cx="5415280" cy="706755"/>
          </a:xfrm>
          <a:prstGeom prst="rect">
            <a:avLst/>
          </a:prstGeom>
          <a:noFill/>
        </p:spPr>
        <p:txBody>
          <a:bodyPr wrap="square" rtlCol="0">
            <a:spAutoFit/>
          </a:bodyPr>
          <a:lstStyle/>
          <a:p>
            <a:r>
              <a:rPr lang="zh-CN" altLang="en-US" sz="1000" b="1">
                <a:latin typeface="微软雅黑" panose="020B0503020204020204" charset="-122"/>
                <a:ea typeface="微软雅黑" panose="020B0503020204020204" charset="-122"/>
                <a:cs typeface="微软雅黑" panose="020B0503020204020204" charset="-122"/>
                <a:sym typeface="+mn-ea"/>
              </a:rPr>
              <a:t>Battery  indicator</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sym typeface="+mn-ea"/>
              </a:rPr>
              <a:t>Green and yellow lights show how much battery power is left, and a blinking red will warn you that your battery is low. Two flashing red lights indicate that you must replace the battery or charge it.</a:t>
            </a:r>
          </a:p>
        </p:txBody>
      </p:sp>
      <p:sp>
        <p:nvSpPr>
          <p:cNvPr id="9" name="文本框 8"/>
          <p:cNvSpPr txBox="1"/>
          <p:nvPr/>
        </p:nvSpPr>
        <p:spPr>
          <a:xfrm>
            <a:off x="1309370" y="4061460"/>
            <a:ext cx="2193290" cy="295910"/>
          </a:xfrm>
          <a:prstGeom prst="rect">
            <a:avLst/>
          </a:prstGeom>
          <a:noFill/>
        </p:spPr>
        <p:txBody>
          <a:bodyPr wrap="square" rtlCol="0">
            <a:noAutofit/>
          </a:bodyPr>
          <a:lstStyle/>
          <a:p>
            <a:r>
              <a:rPr lang="zh-CN" altLang="en-US" sz="1200" b="1">
                <a:latin typeface="微软雅黑" panose="020B0503020204020204" charset="-122"/>
                <a:ea typeface="微软雅黑" panose="020B0503020204020204" charset="-122"/>
                <a:sym typeface="+mn-ea"/>
              </a:rPr>
              <a:t>Know the danger</a:t>
            </a:r>
            <a:endParaRPr lang="zh-CN" altLang="en-US" sz="1200" b="1">
              <a:solidFill>
                <a:srgbClr val="C00000"/>
              </a:solidFill>
              <a:latin typeface="微软雅黑" panose="020B0503020204020204" charset="-122"/>
              <a:ea typeface="微软雅黑" panose="020B0503020204020204" charset="-122"/>
            </a:endParaRPr>
          </a:p>
        </p:txBody>
      </p:sp>
      <p:pic>
        <p:nvPicPr>
          <p:cNvPr id="10" name="图片 9" descr="图片9"/>
          <p:cNvPicPr>
            <a:picLocks noChangeAspect="1"/>
          </p:cNvPicPr>
          <p:nvPr/>
        </p:nvPicPr>
        <p:blipFill>
          <a:blip r:embed="rId2"/>
          <a:stretch>
            <a:fillRect/>
          </a:stretch>
        </p:blipFill>
        <p:spPr>
          <a:xfrm>
            <a:off x="447040" y="3956050"/>
            <a:ext cx="661035" cy="507365"/>
          </a:xfrm>
          <a:prstGeom prst="rect">
            <a:avLst/>
          </a:prstGeom>
        </p:spPr>
      </p:pic>
      <p:sp>
        <p:nvSpPr>
          <p:cNvPr id="11" name="文本框 10"/>
          <p:cNvSpPr txBox="1"/>
          <p:nvPr/>
        </p:nvSpPr>
        <p:spPr>
          <a:xfrm>
            <a:off x="349885" y="4635500"/>
            <a:ext cx="5415280" cy="1938020"/>
          </a:xfrm>
          <a:prstGeom prst="rect">
            <a:avLst/>
          </a:prstGeom>
          <a:noFill/>
        </p:spPr>
        <p:txBody>
          <a:bodyPr wrap="square" rtlCol="0">
            <a:spAutoFit/>
          </a:bodyPr>
          <a:lstStyle/>
          <a:p>
            <a:r>
              <a:rPr lang="zh-CN" altLang="en-US" sz="1000" b="1">
                <a:latin typeface="微软雅黑" panose="020B0503020204020204" charset="-122"/>
                <a:ea typeface="微软雅黑" panose="020B0503020204020204" charset="-122"/>
                <a:sym typeface="+mn-ea"/>
              </a:rPr>
              <a:t>Understand the precautions for dangerous charging</a:t>
            </a:r>
            <a:endParaRPr lang="zh-CN" altLang="en-US" sz="1000">
              <a:latin typeface="微软雅黑" panose="020B0503020204020204" charset="-122"/>
              <a:ea typeface="微软雅黑" panose="020B0503020204020204" charset="-122"/>
            </a:endParaRPr>
          </a:p>
          <a:p>
            <a:r>
              <a:rPr lang="zh-CN" altLang="en-US" sz="1000">
                <a:latin typeface="微软雅黑" panose="020B0503020204020204" charset="-122"/>
                <a:ea typeface="微软雅黑" panose="020B0503020204020204" charset="-122"/>
                <a:sym typeface="+mn-ea"/>
              </a:rPr>
              <a:t>Unless you are trained and authorized to do so, do not attempt to install, remove, or service a truck battery.</a:t>
            </a:r>
            <a:endParaRPr lang="zh-CN" altLang="en-US" sz="1000">
              <a:latin typeface="微软雅黑" panose="020B0503020204020204" charset="-122"/>
              <a:ea typeface="微软雅黑" panose="020B0503020204020204" charset="-122"/>
            </a:endParaRPr>
          </a:p>
          <a:p>
            <a:r>
              <a:rPr lang="zh-CN" altLang="en-US" sz="1000">
                <a:latin typeface="微软雅黑" panose="020B0503020204020204" charset="-122"/>
                <a:ea typeface="微软雅黑" panose="020B0503020204020204" charset="-122"/>
                <a:sym typeface="+mn-ea"/>
              </a:rPr>
              <a:t>Charge the battery in the area designated for that purpose.</a:t>
            </a:r>
            <a:endParaRPr lang="zh-CN" altLang="en-US" sz="1000">
              <a:latin typeface="微软雅黑" panose="020B0503020204020204" charset="-122"/>
              <a:ea typeface="微软雅黑" panose="020B0503020204020204" charset="-122"/>
            </a:endParaRPr>
          </a:p>
          <a:p>
            <a:r>
              <a:rPr lang="zh-CN" altLang="en-US" sz="1000">
                <a:latin typeface="微软雅黑" panose="020B0503020204020204" charset="-122"/>
                <a:ea typeface="微软雅黑" panose="020B0503020204020204" charset="-122"/>
                <a:sym typeface="+mn-ea"/>
              </a:rPr>
              <a:t>Make sure the </a:t>
            </a:r>
            <a:r>
              <a:rPr lang="en-US" altLang="zh-CN" sz="1000">
                <a:latin typeface="微软雅黑" panose="020B0503020204020204" charset="-122"/>
                <a:ea typeface="微软雅黑" panose="020B0503020204020204" charset="-122"/>
                <a:sym typeface="+mn-ea"/>
              </a:rPr>
              <a:t>truck</a:t>
            </a:r>
            <a:r>
              <a:rPr lang="zh-CN" altLang="en-US" sz="1000">
                <a:latin typeface="微软雅黑" panose="020B0503020204020204" charset="-122"/>
                <a:ea typeface="微软雅黑" panose="020B0503020204020204" charset="-122"/>
                <a:sym typeface="+mn-ea"/>
              </a:rPr>
              <a:t> key switch is off and all controls are in the off or neutral position.</a:t>
            </a:r>
            <a:endParaRPr lang="zh-CN" altLang="en-US" sz="1000">
              <a:latin typeface="微软雅黑" panose="020B0503020204020204" charset="-122"/>
              <a:ea typeface="微软雅黑" panose="020B0503020204020204" charset="-122"/>
            </a:endParaRPr>
          </a:p>
          <a:p>
            <a:r>
              <a:rPr lang="zh-CN" altLang="en-US" sz="1000">
                <a:latin typeface="微软雅黑" panose="020B0503020204020204" charset="-122"/>
                <a:ea typeface="微软雅黑" panose="020B0503020204020204" charset="-122"/>
                <a:sym typeface="+mn-ea"/>
              </a:rPr>
              <a:t>For built-in charging, make sure the AC outlet has the same voltage as the battery charger</a:t>
            </a:r>
            <a:endParaRPr lang="zh-CN" altLang="en-US" sz="1000">
              <a:latin typeface="微软雅黑" panose="020B0503020204020204" charset="-122"/>
              <a:ea typeface="微软雅黑" panose="020B0503020204020204" charset="-122"/>
            </a:endParaRPr>
          </a:p>
          <a:p>
            <a:r>
              <a:rPr lang="zh-CN" altLang="en-US" sz="1000">
                <a:latin typeface="微软雅黑" panose="020B0503020204020204" charset="-122"/>
                <a:ea typeface="微软雅黑" panose="020B0503020204020204" charset="-122"/>
                <a:sym typeface="+mn-ea"/>
              </a:rPr>
              <a:t>For external chargers, make sure the charger has the same voltage and amperage as the battery.</a:t>
            </a:r>
            <a:endParaRPr lang="zh-CN" altLang="en-US" sz="1000">
              <a:latin typeface="微软雅黑" panose="020B0503020204020204" charset="-122"/>
              <a:ea typeface="微软雅黑" panose="020B0503020204020204" charset="-122"/>
            </a:endParaRPr>
          </a:p>
          <a:p>
            <a:r>
              <a:rPr lang="zh-CN" altLang="en-US" sz="1000">
                <a:latin typeface="微软雅黑" panose="020B0503020204020204" charset="-122"/>
                <a:ea typeface="微软雅黑" panose="020B0503020204020204" charset="-122"/>
                <a:sym typeface="+mn-ea"/>
              </a:rPr>
              <a:t>Read the battery charger instructions. Before connecting the battery to the charger, make sure the charger is turned off, otherwise a spark may occur, which can cause the battery to explode</a:t>
            </a:r>
          </a:p>
        </p:txBody>
      </p:sp>
      <p:sp>
        <p:nvSpPr>
          <p:cNvPr id="2" name="文本框 1"/>
          <p:cNvSpPr txBox="1"/>
          <p:nvPr/>
        </p:nvSpPr>
        <p:spPr>
          <a:xfrm>
            <a:off x="6535420" y="1057275"/>
            <a:ext cx="5459730" cy="398780"/>
          </a:xfrm>
          <a:prstGeom prst="rect">
            <a:avLst/>
          </a:prstGeom>
          <a:noFill/>
        </p:spPr>
        <p:txBody>
          <a:bodyPr wrap="square" rtlCol="0">
            <a:spAutoFit/>
          </a:bodyPr>
          <a:lstStyle/>
          <a:p>
            <a:pPr algn="ctr"/>
            <a:r>
              <a:rPr lang="en-US" altLang="zh-CN" sz="2000" b="1">
                <a:latin typeface="微软雅黑" panose="020B0503020204020204" charset="-122"/>
                <a:ea typeface="微软雅黑" panose="020B0503020204020204" charset="-122"/>
              </a:rPr>
              <a:t>1.</a:t>
            </a:r>
            <a:r>
              <a:rPr lang="zh-CN" altLang="en-US" sz="2000" b="1">
                <a:latin typeface="微软雅黑" panose="020B0503020204020204" charset="-122"/>
                <a:ea typeface="微软雅黑" panose="020B0503020204020204" charset="-122"/>
              </a:rPr>
              <a:t>Hydraulic schematic diagram</a:t>
            </a:r>
          </a:p>
        </p:txBody>
      </p:sp>
      <p:pic>
        <p:nvPicPr>
          <p:cNvPr id="98" name="图片 17" descr="液压原理图"/>
          <p:cNvPicPr>
            <a:picLocks noChangeAspect="1"/>
          </p:cNvPicPr>
          <p:nvPr/>
        </p:nvPicPr>
        <p:blipFill>
          <a:blip r:embed="rId3"/>
          <a:stretch>
            <a:fillRect/>
          </a:stretch>
        </p:blipFill>
        <p:spPr>
          <a:xfrm>
            <a:off x="6616700" y="1936115"/>
            <a:ext cx="5095240" cy="407225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10" y="7620"/>
            <a:ext cx="6049010" cy="684784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143625" y="7620"/>
            <a:ext cx="6049010" cy="684784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1120" y="487045"/>
            <a:ext cx="6043295" cy="398780"/>
          </a:xfrm>
          <a:prstGeom prst="rect">
            <a:avLst/>
          </a:prstGeom>
          <a:noFill/>
        </p:spPr>
        <p:txBody>
          <a:bodyPr wrap="square" rtlCol="0">
            <a:spAutoFit/>
          </a:bodyPr>
          <a:lstStyle/>
          <a:p>
            <a:pPr algn="ctr"/>
            <a:r>
              <a:rPr lang="en-US" altLang="zh-CN" sz="2000" b="1">
                <a:latin typeface="微软雅黑" panose="020B0503020204020204" charset="-122"/>
                <a:ea typeface="微软雅黑" panose="020B0503020204020204" charset="-122"/>
              </a:rPr>
              <a:t>2.</a:t>
            </a:r>
            <a:r>
              <a:rPr lang="zh-CN" altLang="en-US" sz="2000" b="1">
                <a:latin typeface="微软雅黑" panose="020B0503020204020204" charset="-122"/>
                <a:ea typeface="微软雅黑" panose="020B0503020204020204" charset="-122"/>
              </a:rPr>
              <a:t>Electrical schematic diagram</a:t>
            </a:r>
          </a:p>
        </p:txBody>
      </p:sp>
      <p:pic>
        <p:nvPicPr>
          <p:cNvPr id="57" name="图片 57" descr="QET20GH.01.22.10-00（电气原理图）"/>
          <p:cNvPicPr>
            <a:picLocks noChangeAspect="1"/>
          </p:cNvPicPr>
          <p:nvPr/>
        </p:nvPicPr>
        <p:blipFill>
          <a:blip r:embed="rId2"/>
          <a:stretch>
            <a:fillRect/>
          </a:stretch>
        </p:blipFill>
        <p:spPr>
          <a:xfrm>
            <a:off x="181610" y="1427163"/>
            <a:ext cx="5914390" cy="388429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1310" y="146050"/>
            <a:ext cx="5490210" cy="461010"/>
          </a:xfrm>
          <a:prstGeom prst="rect">
            <a:avLst/>
          </a:prstGeom>
          <a:solidFill>
            <a:srgbClr val="CC5C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latin typeface="Arial" panose="020B0604020202020204" pitchFamily="34" charset="0"/>
                <a:ea typeface="微软雅黑" panose="020B0503020204020204" charset="-122"/>
                <a:cs typeface="Arial" panose="020B0604020202020204" pitchFamily="34" charset="0"/>
                <a:sym typeface="+mn-ea"/>
              </a:rPr>
              <a:t>Foreword</a:t>
            </a:r>
            <a:endParaRPr lang="zh-CN" altLang="en-US" sz="2400" b="1">
              <a:latin typeface="微软雅黑" panose="020B0503020204020204" charset="-122"/>
              <a:ea typeface="微软雅黑" panose="020B0503020204020204" charset="-122"/>
            </a:endParaRPr>
          </a:p>
        </p:txBody>
      </p:sp>
      <p:grpSp>
        <p:nvGrpSpPr>
          <p:cNvPr id="6" name="组合 5"/>
          <p:cNvGrpSpPr/>
          <p:nvPr/>
        </p:nvGrpSpPr>
        <p:grpSpPr>
          <a:xfrm>
            <a:off x="321310" y="847725"/>
            <a:ext cx="5490210" cy="5846445"/>
            <a:chOff x="10099" y="1345"/>
            <a:chExt cx="8646" cy="9207"/>
          </a:xfrm>
        </p:grpSpPr>
        <p:sp>
          <p:nvSpPr>
            <p:cNvPr id="10" name="文本框 9"/>
            <p:cNvSpPr txBox="1"/>
            <p:nvPr/>
          </p:nvSpPr>
          <p:spPr>
            <a:xfrm>
              <a:off x="10099" y="1345"/>
              <a:ext cx="8646" cy="9207"/>
            </a:xfrm>
            <a:prstGeom prst="rect">
              <a:avLst/>
            </a:prstGeom>
            <a:noFill/>
          </p:spPr>
          <p:txBody>
            <a:bodyPr wrap="square" rtlCol="0">
              <a:spAutoFit/>
            </a:bodyPr>
            <a:lstStyle/>
            <a:p>
              <a:pPr indent="0" fontAlgn="auto"/>
              <a:r>
                <a:rPr lang="zh-CN" altLang="en-US" sz="1000">
                  <a:latin typeface="微软雅黑" panose="020B0503020204020204" charset="-122"/>
                  <a:ea typeface="微软雅黑" panose="020B0503020204020204" charset="-122"/>
                  <a:cs typeface="微软雅黑" panose="020B0503020204020204" charset="-122"/>
                </a:rPr>
                <a:t>Before operating this </a:t>
              </a:r>
              <a:r>
                <a:rPr lang="en-US" altLang="zh-CN" sz="1000">
                  <a:latin typeface="微软雅黑" panose="020B0503020204020204" charset="-122"/>
                  <a:ea typeface="微软雅黑" panose="020B0503020204020204" charset="-122"/>
                  <a:cs typeface="微软雅黑" panose="020B0503020204020204" charset="-122"/>
                </a:rPr>
                <a:t>truck</a:t>
              </a:r>
              <a:r>
                <a:rPr lang="zh-CN" altLang="en-US" sz="1000">
                  <a:latin typeface="微软雅黑" panose="020B0503020204020204" charset="-122"/>
                  <a:ea typeface="微软雅黑" panose="020B0503020204020204" charset="-122"/>
                  <a:cs typeface="微软雅黑" panose="020B0503020204020204" charset="-122"/>
                </a:rPr>
                <a:t>, please read this manual carefully and fully understand how to use this </a:t>
              </a:r>
              <a:r>
                <a:rPr lang="en-US" altLang="zh-CN" sz="1000">
                  <a:latin typeface="微软雅黑" panose="020B0503020204020204" charset="-122"/>
                  <a:ea typeface="微软雅黑" panose="020B0503020204020204" charset="-122"/>
                  <a:cs typeface="微软雅黑" panose="020B0503020204020204" charset="-122"/>
                </a:rPr>
                <a:t>truck</a:t>
              </a:r>
              <a:r>
                <a:rPr lang="zh-CN" altLang="en-US" sz="1000">
                  <a:latin typeface="微软雅黑" panose="020B0503020204020204" charset="-122"/>
                  <a:ea typeface="微软雅黑" panose="020B0503020204020204" charset="-122"/>
                  <a:cs typeface="微软雅黑" panose="020B0503020204020204" charset="-122"/>
                </a:rPr>
                <a:t>. Improper operation may cause danger.</a:t>
              </a:r>
            </a:p>
            <a:p>
              <a:pPr indent="0" fontAlgn="auto"/>
              <a:r>
                <a:rPr lang="zh-CN" altLang="en-US" sz="1000">
                  <a:latin typeface="微软雅黑" panose="020B0503020204020204" charset="-122"/>
                  <a:ea typeface="微软雅黑" panose="020B0503020204020204" charset="-122"/>
                  <a:cs typeface="微软雅黑" panose="020B0503020204020204" charset="-122"/>
                </a:rPr>
                <a:t>This manual describes the use and operation of different types of pallet stackers. When servicing the truck, make sure it matches your model.</a:t>
              </a:r>
            </a:p>
            <a:p>
              <a:pPr indent="0" fontAlgn="auto"/>
              <a:r>
                <a:rPr lang="zh-CN" altLang="en-US" sz="1000">
                  <a:latin typeface="微软雅黑" panose="020B0503020204020204" charset="-122"/>
                  <a:ea typeface="微软雅黑" panose="020B0503020204020204" charset="-122"/>
                  <a:cs typeface="微软雅黑" panose="020B0503020204020204" charset="-122"/>
                </a:rPr>
                <a:t>Please keep it for future use. If this manual or warning/warning label is damaged or missing, contact your local dealer for a replacement.</a:t>
              </a:r>
            </a:p>
            <a:p>
              <a:pPr indent="0" fontAlgn="auto"/>
              <a:r>
                <a:rPr lang="zh-CN" altLang="en-US" sz="1000">
                  <a:latin typeface="微软雅黑" panose="020B0503020204020204" charset="-122"/>
                  <a:ea typeface="微软雅黑" panose="020B0503020204020204" charset="-122"/>
                  <a:cs typeface="微软雅黑" panose="020B0503020204020204" charset="-122"/>
                </a:rPr>
                <a:t>This truck complies with EN 3691-1 (Industrial vehicles - Safety requirements and verification, Part 1), The standards of EN 12895 (Industrial vehicles - electromagnetic compatibility),EN 12053 (Safe industrial vehicles - test methods for the measurement of noise emissions),EN 1175 (Safety of industrial vehicles - electrical performance requirements) must ensure that the vehicle is used in accordance with the above purposes.</a:t>
              </a:r>
            </a:p>
            <a:p>
              <a:pPr indent="0" fontAlgn="auto"/>
              <a:r>
                <a:rPr lang="zh-CN" altLang="en-US" sz="1000">
                  <a:latin typeface="微软雅黑" panose="020B0503020204020204" charset="-122"/>
                  <a:ea typeface="微软雅黑" panose="020B0503020204020204" charset="-122"/>
                  <a:cs typeface="微软雅黑" panose="020B0503020204020204" charset="-122"/>
                </a:rPr>
                <a:t>According to EN 12053, the noise level in the driver's ear is 69 dB(A).</a:t>
              </a:r>
            </a:p>
            <a:p>
              <a:pPr indent="0" fontAlgn="auto"/>
              <a:r>
                <a:rPr lang="zh-CN" altLang="en-US" sz="1000">
                  <a:latin typeface="微软雅黑" panose="020B0503020204020204" charset="-122"/>
                  <a:ea typeface="微软雅黑" panose="020B0503020204020204" charset="-122"/>
                  <a:cs typeface="微软雅黑" panose="020B0503020204020204" charset="-122"/>
                </a:rPr>
                <a:t>According to EN 13059 (if the vehicle has pedals), the vibration is 0,85 m/s2.</a:t>
              </a:r>
            </a:p>
            <a:p>
              <a:pPr indent="0" fontAlgn="auto"/>
              <a:endParaRPr lang="zh-CN" altLang="en-US" sz="1000">
                <a:latin typeface="微软雅黑" panose="020B0503020204020204" charset="-122"/>
                <a:ea typeface="微软雅黑" panose="020B0503020204020204" charset="-122"/>
                <a:cs typeface="微软雅黑" panose="020B0503020204020204" charset="-122"/>
              </a:endParaRPr>
            </a:p>
            <a:p>
              <a:pPr indent="0" fontAlgn="auto"/>
              <a:r>
                <a:rPr lang="en-US" altLang="zh-CN" sz="1000" b="1">
                  <a:latin typeface="微软雅黑" panose="020B0503020204020204" charset="-122"/>
                  <a:ea typeface="微软雅黑" panose="020B0503020204020204" charset="-122"/>
                  <a:cs typeface="微软雅黑" panose="020B0503020204020204" charset="-122"/>
                </a:rPr>
                <a:t>Attention:</a:t>
              </a:r>
            </a:p>
            <a:p>
              <a:pPr marL="171450" indent="-171450" fontAlgn="auto">
                <a:buFont typeface="Wingdings" panose="05000000000000000000" charset="0"/>
                <a:buChar char="l"/>
              </a:pPr>
              <a:r>
                <a:rPr lang="zh-CN" altLang="en-US" sz="1000">
                  <a:latin typeface="微软雅黑" panose="020B0503020204020204" charset="-122"/>
                  <a:ea typeface="微软雅黑" panose="020B0503020204020204" charset="-122"/>
                  <a:cs typeface="微软雅黑" panose="020B0503020204020204" charset="-122"/>
                </a:rPr>
                <a:t>Hazardous waste that is harmful to the environment, such as waste batteries, waste oil and electronic products.If not properly disposed of, it will have a negative impact on the biological environment or human health.</a:t>
              </a:r>
            </a:p>
            <a:p>
              <a:pPr marL="171450" indent="-171450" fontAlgn="auto">
                <a:buFont typeface="Wingdings" panose="05000000000000000000" charset="0"/>
                <a:buChar char="l"/>
              </a:pPr>
              <a:r>
                <a:rPr lang="zh-CN" altLang="en-US" sz="1000">
                  <a:latin typeface="微软雅黑" panose="020B0503020204020204" charset="-122"/>
                  <a:ea typeface="微软雅黑" panose="020B0503020204020204" charset="-122"/>
                  <a:cs typeface="微软雅黑" panose="020B0503020204020204" charset="-122"/>
                </a:rPr>
                <a:t>Waste packaging should be classified into solid waste bins according to the material, and collected by the local special environmental protection bureau. In order to avoid pollution, it is forbidden to throw litter at random.</a:t>
              </a:r>
            </a:p>
            <a:p>
              <a:pPr marL="171450" indent="-171450" fontAlgn="auto">
                <a:buFont typeface="Wingdings" panose="05000000000000000000" charset="0"/>
                <a:buChar char="l"/>
              </a:pPr>
              <a:r>
                <a:rPr lang="zh-CN" altLang="en-US" sz="1000">
                  <a:latin typeface="微软雅黑" panose="020B0503020204020204" charset="-122"/>
                  <a:ea typeface="微软雅黑" panose="020B0503020204020204" charset="-122"/>
                  <a:cs typeface="微软雅黑" panose="020B0503020204020204" charset="-122"/>
                </a:rPr>
                <a:t>In order to avoid oil leakage when using the product, users should prepare some absorbable materials (waste wood chips or dry rags) to absorb the leaking oil in time. In order to avoid secondary pollution of the environment, used absorbable materials should be handed over to specialized departments in accordance with local authority regulations.</a:t>
              </a:r>
            </a:p>
            <a:p>
              <a:pPr marL="171450" indent="-171450" fontAlgn="auto">
                <a:buFont typeface="Wingdings" panose="05000000000000000000" charset="0"/>
                <a:buChar char="l"/>
              </a:pPr>
              <a:r>
                <a:rPr lang="zh-CN" altLang="en-US" sz="1000">
                  <a:latin typeface="微软雅黑" panose="020B0503020204020204" charset="-122"/>
                  <a:ea typeface="微软雅黑" panose="020B0503020204020204" charset="-122"/>
                  <a:cs typeface="微软雅黑" panose="020B0503020204020204" charset="-122"/>
                </a:rPr>
                <a:t>Our products continue to improve, because this manual is only for the operation/maintenance of the </a:t>
              </a:r>
              <a:r>
                <a:rPr lang="en-US" altLang="zh-CN" sz="1000">
                  <a:latin typeface="微软雅黑" panose="020B0503020204020204" charset="-122"/>
                  <a:ea typeface="微软雅黑" panose="020B0503020204020204" charset="-122"/>
                  <a:cs typeface="微软雅黑" panose="020B0503020204020204" charset="-122"/>
                </a:rPr>
                <a:t>truck</a:t>
              </a:r>
              <a:r>
                <a:rPr lang="zh-CN" altLang="en-US" sz="1000">
                  <a:latin typeface="微软雅黑" panose="020B0503020204020204" charset="-122"/>
                  <a:ea typeface="微软雅黑" panose="020B0503020204020204" charset="-122"/>
                  <a:cs typeface="微软雅黑" panose="020B0503020204020204" charset="-122"/>
                </a:rPr>
                <a:t> for the purpose, so this manual can not guarantee other special circumstances.Please understand.</a:t>
              </a:r>
            </a:p>
            <a:p>
              <a:r>
                <a:rPr lang="zh-CN" altLang="en-US" sz="1200">
                  <a:latin typeface="微软雅黑" panose="020B0503020204020204" charset="-122"/>
                  <a:ea typeface="微软雅黑" panose="020B0503020204020204" charset="-122"/>
                  <a:cs typeface="微软雅黑" panose="020B0503020204020204" charset="-122"/>
                </a:rPr>
                <a:t>           </a:t>
              </a:r>
            </a:p>
            <a:p>
              <a:r>
                <a:rPr lang="zh-CN" altLang="en-US" sz="1200">
                  <a:latin typeface="微软雅黑" panose="020B0503020204020204" charset="-122"/>
                  <a:ea typeface="微软雅黑" panose="020B0503020204020204" charset="-122"/>
                  <a:cs typeface="微软雅黑" panose="020B0503020204020204" charset="-122"/>
                </a:rPr>
                <a:t>                 </a:t>
              </a:r>
              <a:r>
                <a:rPr lang="zh-CN" altLang="en-US" sz="1000">
                  <a:latin typeface="Arial" panose="020B0604020202020204" pitchFamily="34" charset="0"/>
                  <a:ea typeface="微软雅黑" panose="020B0503020204020204" charset="-122"/>
                  <a:cs typeface="Arial" panose="020B0604020202020204" pitchFamily="34" charset="0"/>
                  <a:sym typeface="+mn-ea"/>
                </a:rPr>
                <a:t>Note: In this manual, the symbols on the left indicate warnings and     </a:t>
              </a:r>
            </a:p>
            <a:p>
              <a:r>
                <a:rPr lang="zh-CN" altLang="en-US" sz="1000">
                  <a:latin typeface="Arial" panose="020B0604020202020204" pitchFamily="34" charset="0"/>
                  <a:ea typeface="微软雅黑" panose="020B0503020204020204" charset="-122"/>
                  <a:cs typeface="Arial" panose="020B0604020202020204" pitchFamily="34" charset="0"/>
                  <a:sym typeface="+mn-ea"/>
                </a:rPr>
                <a:t>dangerous conditions that could result in death or serious injury if not followed.</a:t>
              </a:r>
              <a:endParaRPr lang="zh-CN" altLang="en-US" sz="1000" b="1">
                <a:latin typeface="微软雅黑" panose="020B0503020204020204" charset="-122"/>
                <a:ea typeface="微软雅黑" panose="020B0503020204020204" charset="-122"/>
                <a:cs typeface="微软雅黑" panose="020B0503020204020204" charset="-122"/>
              </a:endParaRPr>
            </a:p>
            <a:p>
              <a:r>
                <a:rPr lang="en-US" altLang="zh-CN" sz="1000" b="1" u="sng">
                  <a:latin typeface="微软雅黑" panose="020B0503020204020204" charset="-122"/>
                  <a:ea typeface="微软雅黑" panose="020B0503020204020204" charset="-122"/>
                  <a:cs typeface="微软雅黑" panose="020B0503020204020204" charset="-122"/>
                </a:rPr>
                <a:t>C</a:t>
              </a:r>
              <a:r>
                <a:rPr lang="zh-CN" altLang="en-US" sz="1000" b="1" u="sng">
                  <a:latin typeface="微软雅黑" panose="020B0503020204020204" charset="-122"/>
                  <a:ea typeface="微软雅黑" panose="020B0503020204020204" charset="-122"/>
                  <a:cs typeface="微软雅黑" panose="020B0503020204020204" charset="-122"/>
                </a:rPr>
                <a:t>opyright</a:t>
              </a:r>
            </a:p>
            <a:p>
              <a:endParaRPr lang="zh-CN" altLang="en-US" sz="1000" b="1">
                <a:latin typeface="微软雅黑" panose="020B0503020204020204" charset="-122"/>
                <a:ea typeface="微软雅黑" panose="020B0503020204020204" charset="-122"/>
                <a:cs typeface="微软雅黑" panose="020B0503020204020204" charset="-122"/>
              </a:endParaRPr>
            </a:p>
            <a:p>
              <a:r>
                <a:rPr lang="zh-CN" altLang="en-US" sz="1000" b="1">
                  <a:latin typeface="微软雅黑" panose="020B0503020204020204" charset="-122"/>
                  <a:ea typeface="微软雅黑" panose="020B0503020204020204" charset="-122"/>
                  <a:cs typeface="微软雅黑" panose="020B0503020204020204" charset="-122"/>
                </a:rPr>
                <a:t>Copyright is reserved by the company mentioned in the CE standard at the end of this document.</a:t>
              </a:r>
            </a:p>
          </p:txBody>
        </p:sp>
        <p:pic>
          <p:nvPicPr>
            <p:cNvPr id="11" name="图片 -2147482624"/>
            <p:cNvPicPr>
              <a:picLocks noChangeAspect="1"/>
            </p:cNvPicPr>
            <p:nvPr/>
          </p:nvPicPr>
          <p:blipFill>
            <a:blip r:embed="rId2"/>
            <a:stretch>
              <a:fillRect/>
            </a:stretch>
          </p:blipFill>
          <p:spPr>
            <a:xfrm>
              <a:off x="10476" y="8581"/>
              <a:ext cx="818" cy="661"/>
            </a:xfrm>
            <a:prstGeom prst="rect">
              <a:avLst/>
            </a:prstGeom>
            <a:noFill/>
            <a:ln w="9525">
              <a:noFill/>
            </a:ln>
          </p:spPr>
        </p:pic>
      </p:grpSp>
      <p:sp>
        <p:nvSpPr>
          <p:cNvPr id="8" name="文本框 7"/>
          <p:cNvSpPr txBox="1"/>
          <p:nvPr/>
        </p:nvSpPr>
        <p:spPr>
          <a:xfrm>
            <a:off x="6461760" y="74930"/>
            <a:ext cx="5378450" cy="398780"/>
          </a:xfrm>
          <a:prstGeom prst="rect">
            <a:avLst/>
          </a:prstGeom>
          <a:noFill/>
        </p:spPr>
        <p:txBody>
          <a:bodyPr wrap="square" rtlCol="0">
            <a:spAutoFit/>
          </a:bodyPr>
          <a:lstStyle/>
          <a:p>
            <a:pPr algn="ctr"/>
            <a:r>
              <a:rPr lang="zh-CN" altLang="en-US" sz="2000" b="1">
                <a:solidFill>
                  <a:srgbClr val="CC5C3E"/>
                </a:solidFill>
                <a:latin typeface="Arial" panose="020B0604020202020204" pitchFamily="34" charset="0"/>
                <a:ea typeface="微软雅黑" panose="020B0503020204020204" charset="-122"/>
                <a:cs typeface="Arial" panose="020B0604020202020204" pitchFamily="34" charset="0"/>
                <a:sym typeface="+mn-ea"/>
              </a:rPr>
              <a:t>Contents</a:t>
            </a:r>
          </a:p>
        </p:txBody>
      </p:sp>
      <p:sp>
        <p:nvSpPr>
          <p:cNvPr id="12" name="文本框 11"/>
          <p:cNvSpPr txBox="1"/>
          <p:nvPr/>
        </p:nvSpPr>
        <p:spPr>
          <a:xfrm>
            <a:off x="6270625" y="408305"/>
            <a:ext cx="2822575" cy="6449060"/>
          </a:xfrm>
          <a:prstGeom prst="rect">
            <a:avLst/>
          </a:prstGeom>
          <a:noFill/>
        </p:spPr>
        <p:txBody>
          <a:bodyPr wrap="square" rtlCol="0">
            <a:noAutofit/>
          </a:bodyPr>
          <a:lstStyle/>
          <a:p>
            <a:pPr fontAlgn="auto">
              <a:lnSpc>
                <a:spcPts val="2180"/>
              </a:lnSpc>
            </a:pPr>
            <a:r>
              <a:rPr lang="zh-CN" altLang="en-US" sz="1400">
                <a:latin typeface="微软雅黑" panose="020B0503020204020204" charset="-122"/>
                <a:ea typeface="微软雅黑" panose="020B0503020204020204" charset="-122"/>
                <a:cs typeface="微软雅黑" panose="020B0503020204020204" charset="-122"/>
                <a:sym typeface="+mn-ea"/>
              </a:rPr>
              <a:t>Foreword</a:t>
            </a:r>
          </a:p>
          <a:p>
            <a:pPr fontAlgn="auto">
              <a:lnSpc>
                <a:spcPts val="2180"/>
              </a:lnSpc>
            </a:pPr>
            <a:endParaRPr lang="zh-CN" altLang="en-US" sz="1400">
              <a:latin typeface="微软雅黑" panose="020B0503020204020204" charset="-122"/>
              <a:ea typeface="微软雅黑" panose="020B0503020204020204" charset="-122"/>
              <a:cs typeface="微软雅黑" panose="020B0503020204020204" charset="-122"/>
            </a:endParaRPr>
          </a:p>
          <a:p>
            <a:pPr fontAlgn="auto">
              <a:lnSpc>
                <a:spcPts val="2180"/>
              </a:lnSpc>
            </a:pPr>
            <a:r>
              <a:rPr lang="en-US" altLang="zh-CN" sz="1400">
                <a:solidFill>
                  <a:schemeClr val="tx1"/>
                </a:solidFill>
                <a:latin typeface="微软雅黑" panose="020B0503020204020204" charset="-122"/>
                <a:ea typeface="微软雅黑" panose="020B0503020204020204" charset="-122"/>
                <a:cs typeface="微软雅黑" panose="020B0503020204020204" charset="-122"/>
                <a:sym typeface="+mn-ea"/>
              </a:rPr>
              <a:t>1.  </a:t>
            </a:r>
            <a:r>
              <a:rPr lang="zh-CN" altLang="en-US" sz="1400">
                <a:solidFill>
                  <a:schemeClr val="tx1"/>
                </a:solidFill>
                <a:latin typeface="微软雅黑" panose="020B0503020204020204" charset="-122"/>
                <a:ea typeface="微软雅黑" panose="020B0503020204020204" charset="-122"/>
                <a:cs typeface="微软雅黑" panose="020B0503020204020204" charset="-122"/>
                <a:sym typeface="+mn-ea"/>
              </a:rPr>
              <a:t>Proper use</a:t>
            </a:r>
          </a:p>
          <a:p>
            <a:pPr fontAlgn="auto">
              <a:lnSpc>
                <a:spcPts val="2180"/>
              </a:lnSpc>
            </a:pPr>
            <a:endParaRPr lang="zh-CN" altLang="en-US" sz="1400">
              <a:latin typeface="微软雅黑" panose="020B0503020204020204" charset="-122"/>
              <a:ea typeface="微软雅黑" panose="020B0503020204020204" charset="-122"/>
              <a:cs typeface="微软雅黑" panose="020B0503020204020204" charset="-122"/>
            </a:endParaRPr>
          </a:p>
          <a:p>
            <a:pPr fontAlgn="auto">
              <a:lnSpc>
                <a:spcPts val="2180"/>
              </a:lnSpc>
            </a:pPr>
            <a:endParaRPr lang="zh-CN" altLang="en-US" sz="1400">
              <a:latin typeface="微软雅黑" panose="020B0503020204020204" charset="-122"/>
              <a:ea typeface="微软雅黑" panose="020B0503020204020204" charset="-122"/>
              <a:cs typeface="微软雅黑" panose="020B0503020204020204" charset="-122"/>
            </a:endParaRPr>
          </a:p>
          <a:p>
            <a:pPr fontAlgn="auto">
              <a:lnSpc>
                <a:spcPts val="2180"/>
              </a:lnSpc>
            </a:pPr>
            <a:r>
              <a:rPr lang="en-US" altLang="zh-CN" sz="1400">
                <a:solidFill>
                  <a:schemeClr val="tx1"/>
                </a:solidFill>
                <a:latin typeface="微软雅黑" panose="020B0503020204020204" charset="-122"/>
                <a:ea typeface="微软雅黑" panose="020B0503020204020204" charset="-122"/>
                <a:cs typeface="微软雅黑" panose="020B0503020204020204" charset="-122"/>
                <a:sym typeface="+mn-ea"/>
              </a:rPr>
              <a:t>2</a:t>
            </a:r>
            <a:r>
              <a:rPr lang="zh-CN" altLang="en-US" sz="1400">
                <a:solidFill>
                  <a:schemeClr val="tx1"/>
                </a:solidFill>
                <a:latin typeface="微软雅黑" panose="020B0503020204020204" charset="-122"/>
                <a:ea typeface="微软雅黑" panose="020B0503020204020204" charset="-122"/>
                <a:cs typeface="微软雅黑" panose="020B0503020204020204" charset="-122"/>
                <a:sym typeface="+mn-ea"/>
              </a:rPr>
              <a:t>.  Main technical parameters</a:t>
            </a:r>
          </a:p>
          <a:p>
            <a:pPr fontAlgn="auto">
              <a:lnSpc>
                <a:spcPts val="2180"/>
              </a:lnSpc>
            </a:pPr>
            <a:endParaRPr lang="zh-CN" altLang="en-US" sz="1400">
              <a:latin typeface="微软雅黑" panose="020B0503020204020204" charset="-122"/>
              <a:ea typeface="微软雅黑" panose="020B0503020204020204" charset="-122"/>
              <a:cs typeface="微软雅黑" panose="020B0503020204020204" charset="-122"/>
            </a:endParaRPr>
          </a:p>
          <a:p>
            <a:pPr fontAlgn="auto">
              <a:lnSpc>
                <a:spcPts val="2180"/>
              </a:lnSpc>
            </a:pPr>
            <a:endParaRPr lang="zh-CN" altLang="en-US" sz="1400">
              <a:latin typeface="微软雅黑" panose="020B0503020204020204" charset="-122"/>
              <a:ea typeface="微软雅黑" panose="020B0503020204020204" charset="-122"/>
              <a:cs typeface="微软雅黑" panose="020B0503020204020204" charset="-122"/>
            </a:endParaRPr>
          </a:p>
          <a:p>
            <a:pPr fontAlgn="auto">
              <a:lnSpc>
                <a:spcPts val="2180"/>
              </a:lnSpc>
            </a:pPr>
            <a:r>
              <a:rPr lang="en-US" altLang="zh-CN" sz="1400">
                <a:latin typeface="微软雅黑" panose="020B0503020204020204" charset="-122"/>
                <a:ea typeface="微软雅黑" panose="020B0503020204020204" charset="-122"/>
                <a:cs typeface="微软雅黑" panose="020B0503020204020204" charset="-122"/>
              </a:rPr>
              <a:t>3.  Accept training</a:t>
            </a:r>
          </a:p>
          <a:p>
            <a:pPr fontAlgn="auto">
              <a:lnSpc>
                <a:spcPts val="2180"/>
              </a:lnSpc>
            </a:pPr>
            <a:endParaRPr lang="zh-CN" altLang="en-US" sz="1400">
              <a:latin typeface="微软雅黑" panose="020B0503020204020204" charset="-122"/>
              <a:ea typeface="微软雅黑" panose="020B0503020204020204" charset="-122"/>
              <a:cs typeface="微软雅黑" panose="020B0503020204020204" charset="-122"/>
            </a:endParaRPr>
          </a:p>
          <a:p>
            <a:pPr fontAlgn="auto">
              <a:lnSpc>
                <a:spcPts val="2180"/>
              </a:lnSpc>
            </a:pPr>
            <a:endParaRPr lang="zh-CN" altLang="en-US" sz="1400">
              <a:latin typeface="微软雅黑" panose="020B0503020204020204" charset="-122"/>
              <a:ea typeface="微软雅黑" panose="020B0503020204020204" charset="-122"/>
              <a:cs typeface="微软雅黑" panose="020B0503020204020204" charset="-122"/>
            </a:endParaRPr>
          </a:p>
          <a:p>
            <a:pPr fontAlgn="auto">
              <a:lnSpc>
                <a:spcPts val="2180"/>
              </a:lnSpc>
            </a:pPr>
            <a:r>
              <a:rPr lang="en-US" altLang="zh-CN" sz="1400">
                <a:solidFill>
                  <a:schemeClr val="tx1"/>
                </a:solidFill>
                <a:latin typeface="微软雅黑" panose="020B0503020204020204" charset="-122"/>
                <a:ea typeface="微软雅黑" panose="020B0503020204020204" charset="-122"/>
                <a:cs typeface="微软雅黑" panose="020B0503020204020204" charset="-122"/>
                <a:sym typeface="+mn-ea"/>
              </a:rPr>
              <a:t>4. Self-Protection </a:t>
            </a:r>
          </a:p>
          <a:p>
            <a:pPr fontAlgn="auto">
              <a:lnSpc>
                <a:spcPts val="2180"/>
              </a:lnSpc>
            </a:pPr>
            <a:endParaRPr lang="en-US" altLang="zh-CN" sz="1400">
              <a:solidFill>
                <a:schemeClr val="tx1"/>
              </a:solidFill>
              <a:latin typeface="微软雅黑" panose="020B0503020204020204" charset="-122"/>
              <a:ea typeface="微软雅黑" panose="020B0503020204020204" charset="-122"/>
              <a:cs typeface="微软雅黑" panose="020B0503020204020204" charset="-122"/>
              <a:sym typeface="+mn-ea"/>
            </a:endParaRPr>
          </a:p>
          <a:p>
            <a:pPr fontAlgn="auto">
              <a:lnSpc>
                <a:spcPts val="2180"/>
              </a:lnSpc>
            </a:pPr>
            <a:endParaRPr lang="en-US" altLang="zh-CN" sz="1400">
              <a:solidFill>
                <a:schemeClr val="tx1"/>
              </a:solidFill>
              <a:latin typeface="微软雅黑" panose="020B0503020204020204" charset="-122"/>
              <a:ea typeface="微软雅黑" panose="020B0503020204020204" charset="-122"/>
              <a:cs typeface="微软雅黑" panose="020B0503020204020204" charset="-122"/>
              <a:sym typeface="+mn-ea"/>
            </a:endParaRPr>
          </a:p>
          <a:p>
            <a:pPr fontAlgn="auto">
              <a:lnSpc>
                <a:spcPts val="2180"/>
              </a:lnSpc>
            </a:pPr>
            <a:r>
              <a:rPr lang="en-US" altLang="zh-CN" sz="1400">
                <a:solidFill>
                  <a:schemeClr val="tx1"/>
                </a:solidFill>
                <a:latin typeface="微软雅黑" panose="020B0503020204020204" charset="-122"/>
                <a:ea typeface="微软雅黑" panose="020B0503020204020204" charset="-122"/>
                <a:cs typeface="微软雅黑" panose="020B0503020204020204" charset="-122"/>
                <a:sym typeface="+mn-ea"/>
              </a:rPr>
              <a:t>5. Benefits </a:t>
            </a:r>
          </a:p>
          <a:p>
            <a:pPr fontAlgn="auto">
              <a:lnSpc>
                <a:spcPts val="2180"/>
              </a:lnSpc>
            </a:pPr>
            <a:endParaRPr lang="en-US" altLang="zh-CN" sz="1400">
              <a:solidFill>
                <a:schemeClr val="tx1"/>
              </a:solidFill>
              <a:latin typeface="微软雅黑" panose="020B0503020204020204" charset="-122"/>
              <a:ea typeface="微软雅黑" panose="020B0503020204020204" charset="-122"/>
              <a:cs typeface="微软雅黑" panose="020B0503020204020204" charset="-122"/>
              <a:sym typeface="+mn-ea"/>
            </a:endParaRPr>
          </a:p>
          <a:p>
            <a:pPr fontAlgn="auto">
              <a:lnSpc>
                <a:spcPts val="2180"/>
              </a:lnSpc>
            </a:pPr>
            <a:endParaRPr lang="en-US" altLang="zh-CN" sz="1400">
              <a:solidFill>
                <a:schemeClr val="tx1"/>
              </a:solidFill>
              <a:latin typeface="微软雅黑" panose="020B0503020204020204" charset="-122"/>
              <a:ea typeface="微软雅黑" panose="020B0503020204020204" charset="-122"/>
              <a:cs typeface="微软雅黑" panose="020B0503020204020204" charset="-122"/>
              <a:sym typeface="+mn-ea"/>
            </a:endParaRPr>
          </a:p>
          <a:p>
            <a:pPr fontAlgn="auto">
              <a:lnSpc>
                <a:spcPts val="2180"/>
              </a:lnSpc>
            </a:pPr>
            <a:r>
              <a:rPr lang="en-US" altLang="zh-CN" sz="1400">
                <a:solidFill>
                  <a:schemeClr val="tx1"/>
                </a:solidFill>
                <a:latin typeface="微软雅黑" panose="020B0503020204020204" charset="-122"/>
                <a:ea typeface="微软雅黑" panose="020B0503020204020204" charset="-122"/>
                <a:cs typeface="微软雅黑" panose="020B0503020204020204" charset="-122"/>
                <a:sym typeface="+mn-ea"/>
              </a:rPr>
              <a:t>6. Your walking pallet truck</a:t>
            </a:r>
          </a:p>
          <a:p>
            <a:pPr fontAlgn="auto">
              <a:lnSpc>
                <a:spcPts val="2180"/>
              </a:lnSpc>
            </a:pPr>
            <a:endParaRPr lang="en-US" altLang="zh-CN" sz="1400">
              <a:solidFill>
                <a:schemeClr val="tx1"/>
              </a:solidFill>
              <a:latin typeface="微软雅黑" panose="020B0503020204020204" charset="-122"/>
              <a:ea typeface="微软雅黑" panose="020B0503020204020204" charset="-122"/>
              <a:cs typeface="微软雅黑" panose="020B0503020204020204" charset="-122"/>
              <a:sym typeface="+mn-ea"/>
            </a:endParaRPr>
          </a:p>
          <a:p>
            <a:pPr fontAlgn="auto">
              <a:lnSpc>
                <a:spcPts val="2180"/>
              </a:lnSpc>
            </a:pPr>
            <a:endParaRPr lang="en-US" altLang="zh-CN" sz="140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9093835" y="979170"/>
            <a:ext cx="3098165" cy="5307330"/>
          </a:xfrm>
          <a:prstGeom prst="rect">
            <a:avLst/>
          </a:prstGeom>
          <a:noFill/>
        </p:spPr>
        <p:txBody>
          <a:bodyPr wrap="square" rtlCol="0" anchor="t">
            <a:noAutofit/>
          </a:bodyPr>
          <a:lstStyle/>
          <a:p>
            <a:pPr algn="l" fontAlgn="auto">
              <a:lnSpc>
                <a:spcPts val="2180"/>
              </a:lnSpc>
              <a:buClrTx/>
              <a:buSzTx/>
              <a:buFontTx/>
            </a:pPr>
            <a:r>
              <a:rPr lang="en-US" altLang="zh-CN" sz="1400">
                <a:latin typeface="微软雅黑" panose="020B0503020204020204" charset="-122"/>
                <a:ea typeface="微软雅黑" panose="020B0503020204020204" charset="-122"/>
                <a:cs typeface="微软雅黑" panose="020B0503020204020204" charset="-122"/>
                <a:sym typeface="+mn-ea"/>
              </a:rPr>
              <a:t>7. </a:t>
            </a:r>
            <a:r>
              <a:rPr lang="en-US" altLang="zh-CN" sz="1400">
                <a:solidFill>
                  <a:schemeClr val="tx1"/>
                </a:solidFill>
                <a:latin typeface="微软雅黑" panose="020B0503020204020204" charset="-122"/>
                <a:ea typeface="微软雅黑" panose="020B0503020204020204" charset="-122"/>
                <a:cs typeface="微软雅黑" panose="020B0503020204020204" charset="-122"/>
                <a:sym typeface="+mn-ea"/>
              </a:rPr>
              <a:t>Pal</a:t>
            </a:r>
            <a:r>
              <a:rPr lang="en-US" altLang="zh-CN" sz="1400">
                <a:latin typeface="微软雅黑" panose="020B0503020204020204" charset="-122"/>
                <a:ea typeface="微软雅黑" panose="020B0503020204020204" charset="-122"/>
                <a:cs typeface="微软雅黑" panose="020B0503020204020204" charset="-122"/>
                <a:sym typeface="+mn-ea"/>
              </a:rPr>
              <a:t>let truck parts </a:t>
            </a:r>
            <a:endParaRPr lang="en-US" altLang="zh-CN" sz="1400">
              <a:solidFill>
                <a:schemeClr val="tx1"/>
              </a:solidFill>
              <a:latin typeface="微软雅黑" panose="020B0503020204020204" charset="-122"/>
              <a:ea typeface="微软雅黑" panose="020B0503020204020204" charset="-122"/>
              <a:cs typeface="微软雅黑" panose="020B0503020204020204" charset="-122"/>
              <a:sym typeface="+mn-ea"/>
            </a:endParaRPr>
          </a:p>
          <a:p>
            <a:pPr fontAlgn="auto">
              <a:lnSpc>
                <a:spcPts val="2180"/>
              </a:lnSpc>
            </a:pPr>
            <a:endParaRPr lang="en-US" altLang="zh-CN" sz="1400">
              <a:solidFill>
                <a:schemeClr val="tx1"/>
              </a:solidFill>
              <a:latin typeface="微软雅黑" panose="020B0503020204020204" charset="-122"/>
              <a:ea typeface="微软雅黑" panose="020B0503020204020204" charset="-122"/>
              <a:cs typeface="微软雅黑" panose="020B0503020204020204" charset="-122"/>
              <a:sym typeface="+mn-ea"/>
            </a:endParaRPr>
          </a:p>
          <a:p>
            <a:pPr fontAlgn="auto">
              <a:lnSpc>
                <a:spcPts val="2180"/>
              </a:lnSpc>
            </a:pPr>
            <a:endParaRPr lang="en-US" altLang="zh-CN" sz="1400">
              <a:solidFill>
                <a:schemeClr val="tx1"/>
              </a:solidFill>
              <a:latin typeface="微软雅黑" panose="020B0503020204020204" charset="-122"/>
              <a:ea typeface="微软雅黑" panose="020B0503020204020204" charset="-122"/>
              <a:cs typeface="微软雅黑" panose="020B0503020204020204" charset="-122"/>
              <a:sym typeface="+mn-ea"/>
            </a:endParaRPr>
          </a:p>
          <a:p>
            <a:pPr fontAlgn="auto">
              <a:lnSpc>
                <a:spcPts val="2180"/>
              </a:lnSpc>
            </a:pPr>
            <a:r>
              <a:rPr lang="en-US" altLang="zh-CN" sz="1400">
                <a:latin typeface="微软雅黑" panose="020B0503020204020204" charset="-122"/>
                <a:ea typeface="微软雅黑" panose="020B0503020204020204" charset="-122"/>
                <a:cs typeface="微软雅黑" panose="020B0503020204020204" charset="-122"/>
                <a:sym typeface="+mn-ea"/>
              </a:rPr>
              <a:t>8. Usage and Operation Instructions</a:t>
            </a:r>
            <a:endParaRPr lang="en-US" altLang="zh-CN" sz="1400">
              <a:solidFill>
                <a:schemeClr val="tx1"/>
              </a:solidFill>
              <a:latin typeface="微软雅黑" panose="020B0503020204020204" charset="-122"/>
              <a:ea typeface="微软雅黑" panose="020B0503020204020204" charset="-122"/>
              <a:cs typeface="微软雅黑" panose="020B0503020204020204" charset="-122"/>
              <a:sym typeface="+mn-ea"/>
            </a:endParaRPr>
          </a:p>
          <a:p>
            <a:pPr fontAlgn="auto">
              <a:lnSpc>
                <a:spcPts val="2180"/>
              </a:lnSpc>
            </a:pPr>
            <a:r>
              <a:rPr lang="en-US" altLang="zh-CN" sz="1400">
                <a:latin typeface="微软雅黑" panose="020B0503020204020204" charset="-122"/>
                <a:ea typeface="微软雅黑" panose="020B0503020204020204" charset="-122"/>
                <a:cs typeface="微软雅黑" panose="020B0503020204020204" charset="-122"/>
                <a:sym typeface="+mn-ea"/>
              </a:rPr>
              <a:t> </a:t>
            </a:r>
            <a:endParaRPr lang="en-US" altLang="zh-CN" sz="1400">
              <a:solidFill>
                <a:schemeClr val="tx1"/>
              </a:solidFill>
              <a:latin typeface="微软雅黑" panose="020B0503020204020204" charset="-122"/>
              <a:ea typeface="微软雅黑" panose="020B0503020204020204" charset="-122"/>
              <a:cs typeface="微软雅黑" panose="020B0503020204020204" charset="-122"/>
              <a:sym typeface="+mn-ea"/>
            </a:endParaRPr>
          </a:p>
          <a:p>
            <a:pPr fontAlgn="auto">
              <a:lnSpc>
                <a:spcPts val="2180"/>
              </a:lnSpc>
            </a:pPr>
            <a:r>
              <a:rPr lang="en-US" altLang="zh-CN" sz="1400">
                <a:latin typeface="微软雅黑" panose="020B0503020204020204" charset="-122"/>
                <a:ea typeface="微软雅黑" panose="020B0503020204020204" charset="-122"/>
                <a:cs typeface="微软雅黑" panose="020B0503020204020204" charset="-122"/>
                <a:sym typeface="+mn-ea"/>
              </a:rPr>
              <a:t>9. Daily Safety Inspection </a:t>
            </a:r>
            <a:endParaRPr lang="en-US" altLang="zh-CN" sz="1400">
              <a:solidFill>
                <a:schemeClr val="tx1"/>
              </a:solidFill>
              <a:latin typeface="微软雅黑" panose="020B0503020204020204" charset="-122"/>
              <a:ea typeface="微软雅黑" panose="020B0503020204020204" charset="-122"/>
              <a:cs typeface="微软雅黑" panose="020B0503020204020204" charset="-122"/>
              <a:sym typeface="+mn-ea"/>
            </a:endParaRPr>
          </a:p>
          <a:p>
            <a:pPr fontAlgn="auto">
              <a:lnSpc>
                <a:spcPts val="2180"/>
              </a:lnSpc>
            </a:pPr>
            <a:endParaRPr lang="en-US" altLang="zh-CN" sz="1400">
              <a:solidFill>
                <a:schemeClr val="tx1"/>
              </a:solidFill>
              <a:latin typeface="微软雅黑" panose="020B0503020204020204" charset="-122"/>
              <a:ea typeface="微软雅黑" panose="020B0503020204020204" charset="-122"/>
              <a:cs typeface="微软雅黑" panose="020B0503020204020204" charset="-122"/>
              <a:sym typeface="+mn-ea"/>
            </a:endParaRPr>
          </a:p>
          <a:p>
            <a:pPr fontAlgn="auto">
              <a:lnSpc>
                <a:spcPts val="2180"/>
              </a:lnSpc>
            </a:pPr>
            <a:endParaRPr lang="en-US" altLang="zh-CN" sz="1400">
              <a:solidFill>
                <a:schemeClr val="tx1"/>
              </a:solidFill>
              <a:latin typeface="微软雅黑" panose="020B0503020204020204" charset="-122"/>
              <a:ea typeface="微软雅黑" panose="020B0503020204020204" charset="-122"/>
              <a:cs typeface="微软雅黑" panose="020B0503020204020204" charset="-122"/>
              <a:sym typeface="+mn-ea"/>
            </a:endParaRPr>
          </a:p>
          <a:p>
            <a:pPr fontAlgn="auto">
              <a:lnSpc>
                <a:spcPts val="2180"/>
              </a:lnSpc>
            </a:pPr>
            <a:r>
              <a:rPr lang="en-US" altLang="zh-CN" sz="1400">
                <a:latin typeface="微软雅黑" panose="020B0503020204020204" charset="-122"/>
                <a:ea typeface="微软雅黑" panose="020B0503020204020204" charset="-122"/>
                <a:cs typeface="微软雅黑" panose="020B0503020204020204" charset="-122"/>
                <a:sym typeface="+mn-ea"/>
              </a:rPr>
              <a:t>10. Be a Safe Operator </a:t>
            </a:r>
          </a:p>
          <a:p>
            <a:pPr fontAlgn="auto">
              <a:lnSpc>
                <a:spcPts val="2180"/>
              </a:lnSpc>
            </a:pPr>
            <a:endParaRPr lang="en-US" altLang="zh-CN" sz="1400">
              <a:solidFill>
                <a:schemeClr val="tx1"/>
              </a:solidFill>
              <a:latin typeface="微软雅黑" panose="020B0503020204020204" charset="-122"/>
              <a:ea typeface="微软雅黑" panose="020B0503020204020204" charset="-122"/>
              <a:cs typeface="微软雅黑" panose="020B0503020204020204" charset="-122"/>
              <a:sym typeface="+mn-ea"/>
            </a:endParaRPr>
          </a:p>
          <a:p>
            <a:pPr fontAlgn="auto">
              <a:lnSpc>
                <a:spcPts val="2180"/>
              </a:lnSpc>
            </a:pPr>
            <a:endParaRPr lang="en-US" altLang="zh-CN" sz="1400">
              <a:solidFill>
                <a:schemeClr val="tx1"/>
              </a:solidFill>
              <a:latin typeface="微软雅黑" panose="020B0503020204020204" charset="-122"/>
              <a:ea typeface="微软雅黑" panose="020B0503020204020204" charset="-122"/>
              <a:cs typeface="微软雅黑" panose="020B0503020204020204" charset="-122"/>
              <a:sym typeface="+mn-ea"/>
            </a:endParaRPr>
          </a:p>
          <a:p>
            <a:pPr fontAlgn="auto">
              <a:lnSpc>
                <a:spcPts val="2180"/>
              </a:lnSpc>
            </a:pPr>
            <a:r>
              <a:rPr lang="en-US" altLang="zh-CN" sz="1400">
                <a:latin typeface="微软雅黑" panose="020B0503020204020204" charset="-122"/>
                <a:ea typeface="微软雅黑" panose="020B0503020204020204" charset="-122"/>
                <a:cs typeface="微软雅黑" panose="020B0503020204020204" charset="-122"/>
                <a:sym typeface="+mn-ea"/>
              </a:rPr>
              <a:t>11. Battery Maintenance </a:t>
            </a:r>
          </a:p>
          <a:p>
            <a:pPr fontAlgn="auto">
              <a:lnSpc>
                <a:spcPts val="2180"/>
              </a:lnSpc>
            </a:pPr>
            <a:endParaRPr lang="en-US" altLang="zh-CN" sz="1400">
              <a:solidFill>
                <a:schemeClr val="tx1"/>
              </a:solidFill>
              <a:latin typeface="微软雅黑" panose="020B0503020204020204" charset="-122"/>
              <a:ea typeface="微软雅黑" panose="020B0503020204020204" charset="-122"/>
              <a:cs typeface="微软雅黑" panose="020B0503020204020204" charset="-122"/>
              <a:sym typeface="+mn-ea"/>
            </a:endParaRPr>
          </a:p>
          <a:p>
            <a:pPr fontAlgn="auto">
              <a:lnSpc>
                <a:spcPts val="2180"/>
              </a:lnSpc>
            </a:pPr>
            <a:endParaRPr lang="en-US" altLang="zh-CN" sz="1400">
              <a:solidFill>
                <a:schemeClr val="tx1"/>
              </a:solidFill>
              <a:latin typeface="微软雅黑" panose="020B0503020204020204" charset="-122"/>
              <a:ea typeface="微软雅黑" panose="020B0503020204020204" charset="-122"/>
              <a:cs typeface="微软雅黑" panose="020B0503020204020204" charset="-122"/>
              <a:sym typeface="+mn-ea"/>
            </a:endParaRPr>
          </a:p>
          <a:p>
            <a:pPr fontAlgn="auto">
              <a:lnSpc>
                <a:spcPts val="2180"/>
              </a:lnSpc>
            </a:pPr>
            <a:r>
              <a:rPr lang="en-US" altLang="zh-CN" sz="1400">
                <a:latin typeface="微软雅黑" panose="020B0503020204020204" charset="-122"/>
                <a:ea typeface="微软雅黑" panose="020B0503020204020204" charset="-122"/>
                <a:cs typeface="微软雅黑" panose="020B0503020204020204" charset="-122"/>
                <a:sym typeface="+mn-ea"/>
              </a:rPr>
              <a:t>12. Schematic Diagram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23215" y="294640"/>
            <a:ext cx="5417820" cy="398780"/>
          </a:xfrm>
          <a:prstGeom prst="rect">
            <a:avLst/>
          </a:prstGeom>
          <a:noFill/>
        </p:spPr>
        <p:txBody>
          <a:bodyPr wrap="square" rtlCol="0">
            <a:spAutoFit/>
          </a:bodyPr>
          <a:lstStyle/>
          <a:p>
            <a:pPr algn="ctr"/>
            <a:r>
              <a:rPr lang="en-US" altLang="zh-CN" sz="2000" b="1" dirty="0">
                <a:solidFill>
                  <a:srgbClr val="CC5C3E"/>
                </a:solidFill>
                <a:latin typeface="微软雅黑" panose="020B0503020204020204" charset="-122"/>
                <a:ea typeface="微软雅黑" panose="020B0503020204020204" charset="-122"/>
                <a:cs typeface="微软雅黑" panose="020B0503020204020204" charset="-122"/>
                <a:sym typeface="+mn-ea"/>
              </a:rPr>
              <a:t>1. </a:t>
            </a:r>
            <a:r>
              <a:rPr lang="zh-CN" altLang="en-US" sz="2000" b="1" dirty="0">
                <a:solidFill>
                  <a:srgbClr val="CC5C3E"/>
                </a:solidFill>
                <a:latin typeface="Arial" panose="020B0604020202020204" pitchFamily="34" charset="0"/>
                <a:ea typeface="微软雅黑" panose="020B0503020204020204" charset="-122"/>
                <a:cs typeface="Arial" panose="020B0604020202020204" pitchFamily="34" charset="0"/>
                <a:sym typeface="+mn-ea"/>
              </a:rPr>
              <a:t>Proper use</a:t>
            </a:r>
          </a:p>
        </p:txBody>
      </p:sp>
      <p:sp>
        <p:nvSpPr>
          <p:cNvPr id="7" name="文本框 6"/>
          <p:cNvSpPr txBox="1"/>
          <p:nvPr/>
        </p:nvSpPr>
        <p:spPr>
          <a:xfrm>
            <a:off x="323215" y="851535"/>
            <a:ext cx="5418455" cy="5539105"/>
          </a:xfrm>
          <a:prstGeom prst="rect">
            <a:avLst/>
          </a:prstGeom>
          <a:noFill/>
        </p:spPr>
        <p:txBody>
          <a:bodyPr wrap="square" rtlCol="0">
            <a:spAutoFit/>
          </a:bodyPr>
          <a:lstStyle/>
          <a:p>
            <a:r>
              <a:rPr lang="zh-CN" altLang="en-US" sz="1000">
                <a:latin typeface="微软雅黑" panose="020B0503020204020204" charset="-122"/>
                <a:ea typeface="微软雅黑" panose="020B0503020204020204" charset="-122"/>
                <a:cs typeface="微软雅黑" panose="020B0503020204020204" charset="-122"/>
              </a:rPr>
              <a:t>This truck is only allowed to be used in accordance with this instruction manual.</a:t>
            </a:r>
          </a:p>
          <a:p>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The truck described in this manual is a self-propelled, walking pallet truck with the function of electrically operated height control. This truck is designed to lift, lower and transport rack loads.</a:t>
            </a:r>
          </a:p>
          <a:p>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Improper use can result in personal injury or machine damage.</a:t>
            </a:r>
          </a:p>
          <a:p>
            <a:r>
              <a:rPr lang="zh-CN" altLang="en-US" sz="1000">
                <a:latin typeface="微软雅黑" panose="020B0503020204020204" charset="-122"/>
                <a:ea typeface="微软雅黑" panose="020B0503020204020204" charset="-122"/>
                <a:cs typeface="微软雅黑" panose="020B0503020204020204" charset="-122"/>
              </a:rPr>
              <a:t>The operator/operating company shall ensure proper use and that the truck is only operated by persons who have been trained and authorized to use the vehicle.</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The truck must be used on a solid foundation, flat, intact plane and suitable surface. The vehicle is designed for indoor use at room temperature from +5C to +40C and for light loads without crossing permanent obstacles or potholes. It is prohibited to operate on slopes.When operating,the goods must be placed approximately at the center of the load of the truck.</a:t>
            </a:r>
          </a:p>
          <a:p>
            <a:r>
              <a:rPr lang="zh-CN" altLang="en-US" sz="1000">
                <a:latin typeface="微软雅黑" panose="020B0503020204020204" charset="-122"/>
                <a:ea typeface="微软雅黑" panose="020B0503020204020204" charset="-122"/>
                <a:cs typeface="微软雅黑" panose="020B0503020204020204" charset="-122"/>
              </a:rPr>
              <a:t>Lifting or carrying of persons is strictly prohibited. If carried, the cargo must be lowered to the lift point.</a:t>
            </a:r>
          </a:p>
          <a:p>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It is prohibited to use this vehicle on the tailgate or on the loading ramp.</a:t>
            </a:r>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a:latin typeface="微软雅黑" panose="020B0503020204020204" charset="-122"/>
                <a:ea typeface="微软雅黑" panose="020B0503020204020204" charset="-122"/>
                <a:cs typeface="微软雅黑" panose="020B0503020204020204" charset="-122"/>
              </a:rPr>
              <a:t>   </a:t>
            </a:r>
          </a:p>
          <a:p>
            <a:r>
              <a:rPr lang="zh-CN" altLang="en-US" sz="1000">
                <a:latin typeface="微软雅黑" panose="020B0503020204020204" charset="-122"/>
                <a:ea typeface="微软雅黑" panose="020B0503020204020204" charset="-122"/>
                <a:cs typeface="微软雅黑" panose="020B0503020204020204" charset="-122"/>
              </a:rPr>
              <a:t>The load rating is indicated on the capacity label and nameplate, and the operator must pay attention to these warning signs and safety instructions.</a:t>
            </a:r>
          </a:p>
          <a:p>
            <a:r>
              <a:rPr lang="zh-CN" altLang="en-US" sz="1000">
                <a:latin typeface="微软雅黑" panose="020B0503020204020204" charset="-122"/>
                <a:ea typeface="微软雅黑" panose="020B0503020204020204" charset="-122"/>
                <a:cs typeface="微软雅黑" panose="020B0503020204020204" charset="-122"/>
              </a:rPr>
              <a:t>Operating illumination must be at least 50 lux.</a:t>
            </a:r>
          </a:p>
          <a:p>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Arial" panose="020B0604020202020204" pitchFamily="34" charset="0"/>
                <a:ea typeface="微软雅黑" panose="020B0503020204020204" charset="-122"/>
                <a:cs typeface="Arial" panose="020B0604020202020204" pitchFamily="34" charset="0"/>
                <a:sym typeface="+mn-ea"/>
              </a:rPr>
              <a:t>Changes</a:t>
            </a:r>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Any alteration that may affect the load rating, stability or safe operation of the vehicle shall be subject to the prior written approval of the vehicle's manufacturer of origin or its authorized manufacturer or its replacement. This includes the effects of changes such as increased braking, steering, visibility and movable accessories. When modification or changes have been approved by the manufacturer or its replacement, nameplate capacity, labels, identification marks, operation and maintenance manuals will be changed accordingly.</a:t>
            </a:r>
          </a:p>
          <a:p>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Arial" panose="020B0604020202020204" pitchFamily="34" charset="0"/>
                <a:ea typeface="微软雅黑" panose="020B0503020204020204" charset="-122"/>
                <a:cs typeface="Arial" panose="020B0604020202020204" pitchFamily="34" charset="0"/>
                <a:sym typeface="+mn-ea"/>
              </a:rPr>
              <a:t>Failure to follow these instructions to cause damage to the vehicle will result in loss of warranty.</a:t>
            </a:r>
          </a:p>
        </p:txBody>
      </p:sp>
      <p:sp>
        <p:nvSpPr>
          <p:cNvPr id="8" name="文本框 7"/>
          <p:cNvSpPr txBox="1"/>
          <p:nvPr/>
        </p:nvSpPr>
        <p:spPr>
          <a:xfrm>
            <a:off x="6390005" y="294640"/>
            <a:ext cx="5460365" cy="398780"/>
          </a:xfrm>
          <a:prstGeom prst="rect">
            <a:avLst/>
          </a:prstGeom>
          <a:noFill/>
        </p:spPr>
        <p:txBody>
          <a:bodyPr wrap="square" rtlCol="0">
            <a:spAutoFit/>
          </a:bodyPr>
          <a:lstStyle/>
          <a:p>
            <a:pPr algn="ctr">
              <a:buClrTx/>
              <a:buSzTx/>
              <a:buFontTx/>
            </a:pPr>
            <a:r>
              <a:rPr lang="zh-CN" altLang="en-US" sz="2000" b="1" dirty="0">
                <a:solidFill>
                  <a:srgbClr val="CC5C3E"/>
                </a:solidFill>
                <a:latin typeface="微软雅黑" panose="020B0503020204020204" charset="-122"/>
                <a:ea typeface="微软雅黑" panose="020B0503020204020204" charset="-122"/>
                <a:cs typeface="微软雅黑" panose="020B0503020204020204" charset="-122"/>
              </a:rPr>
              <a:t> </a:t>
            </a:r>
            <a:r>
              <a:rPr lang="en-US" altLang="zh-CN" sz="2000" b="1" dirty="0">
                <a:solidFill>
                  <a:srgbClr val="CC5C3E"/>
                </a:solidFill>
                <a:latin typeface="微软雅黑" panose="020B0503020204020204" charset="-122"/>
                <a:ea typeface="微软雅黑" panose="020B0503020204020204" charset="-122"/>
                <a:cs typeface="微软雅黑" panose="020B0503020204020204" charset="-122"/>
              </a:rPr>
              <a:t>2. </a:t>
            </a:r>
            <a:r>
              <a:rPr lang="en-US" altLang="zh-CN" sz="2000" b="1" dirty="0">
                <a:solidFill>
                  <a:srgbClr val="CC5C3E"/>
                </a:solidFill>
                <a:latin typeface="微软雅黑" panose="020B0503020204020204" charset="-122"/>
                <a:ea typeface="微软雅黑" panose="020B0503020204020204" charset="-122"/>
                <a:cs typeface="微软雅黑" panose="020B0503020204020204" charset="-122"/>
                <a:sym typeface="+mn-ea"/>
              </a:rPr>
              <a:t>Main technical parameters</a:t>
            </a:r>
          </a:p>
        </p:txBody>
      </p:sp>
      <p:pic>
        <p:nvPicPr>
          <p:cNvPr id="56" name="图片 56" descr="QET20GH-00 外形尺寸图"/>
          <p:cNvPicPr>
            <a:picLocks noChangeAspect="1"/>
          </p:cNvPicPr>
          <p:nvPr/>
        </p:nvPicPr>
        <p:blipFill>
          <a:blip r:embed="rId2"/>
          <a:stretch>
            <a:fillRect/>
          </a:stretch>
        </p:blipFill>
        <p:spPr>
          <a:xfrm>
            <a:off x="6207125" y="898525"/>
            <a:ext cx="5655945" cy="587756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10" y="7620"/>
            <a:ext cx="6049010" cy="684784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136005" y="5080"/>
            <a:ext cx="6049010" cy="684784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6381115" y="286385"/>
            <a:ext cx="5558790" cy="460375"/>
          </a:xfrm>
          <a:prstGeom prst="rect">
            <a:avLst/>
          </a:prstGeom>
          <a:noFill/>
        </p:spPr>
        <p:txBody>
          <a:bodyPr wrap="square" rtlCol="0">
            <a:spAutoFit/>
          </a:bodyPr>
          <a:lstStyle/>
          <a:p>
            <a:pPr algn="ctr"/>
            <a:r>
              <a:rPr lang="en-US" altLang="zh-CN" sz="2400" b="1" dirty="0">
                <a:solidFill>
                  <a:srgbClr val="CC5C3E"/>
                </a:solidFill>
                <a:latin typeface="微软雅黑" panose="020B0503020204020204" charset="-122"/>
                <a:ea typeface="微软雅黑" panose="020B0503020204020204" charset="-122"/>
                <a:cs typeface="微软雅黑" panose="020B0503020204020204" charset="-122"/>
                <a:sym typeface="+mn-ea"/>
              </a:rPr>
              <a:t>3. Accept</a:t>
            </a:r>
            <a:r>
              <a:rPr lang="zh-CN" altLang="en-US" sz="2400" b="1" dirty="0">
                <a:solidFill>
                  <a:srgbClr val="CC5C3E"/>
                </a:solidFill>
                <a:latin typeface="微软雅黑" panose="020B0503020204020204" charset="-122"/>
                <a:ea typeface="微软雅黑" panose="020B0503020204020204" charset="-122"/>
                <a:cs typeface="微软雅黑" panose="020B0503020204020204" charset="-122"/>
                <a:sym typeface="+mn-ea"/>
              </a:rPr>
              <a:t> training</a:t>
            </a:r>
          </a:p>
        </p:txBody>
      </p:sp>
      <p:sp>
        <p:nvSpPr>
          <p:cNvPr id="1073743298" name="docshape25"/>
          <p:cNvSpPr/>
          <p:nvPr/>
        </p:nvSpPr>
        <p:spPr>
          <a:xfrm>
            <a:off x="6381115" y="895350"/>
            <a:ext cx="1404620" cy="1872615"/>
          </a:xfrm>
          <a:custGeom>
            <a:avLst/>
            <a:gdLst/>
            <a:ahLst/>
            <a:cxnLst/>
            <a:rect l="0" t="0" r="0" b="0"/>
            <a:pathLst>
              <a:path w="5984" h="4839">
                <a:moveTo>
                  <a:pt x="2179" y="2"/>
                </a:moveTo>
                <a:lnTo>
                  <a:pt x="2179" y="0"/>
                </a:lnTo>
                <a:lnTo>
                  <a:pt x="2158" y="0"/>
                </a:lnTo>
                <a:lnTo>
                  <a:pt x="2151" y="0"/>
                </a:lnTo>
                <a:lnTo>
                  <a:pt x="2130" y="0"/>
                </a:lnTo>
                <a:lnTo>
                  <a:pt x="1090" y="0"/>
                </a:lnTo>
                <a:lnTo>
                  <a:pt x="1062" y="0"/>
                </a:lnTo>
                <a:lnTo>
                  <a:pt x="7" y="943"/>
                </a:lnTo>
                <a:lnTo>
                  <a:pt x="3" y="946"/>
                </a:lnTo>
                <a:lnTo>
                  <a:pt x="0" y="953"/>
                </a:lnTo>
                <a:lnTo>
                  <a:pt x="0" y="1922"/>
                </a:lnTo>
                <a:lnTo>
                  <a:pt x="5" y="1930"/>
                </a:lnTo>
                <a:lnTo>
                  <a:pt x="19" y="1934"/>
                </a:lnTo>
                <a:lnTo>
                  <a:pt x="29" y="1934"/>
                </a:lnTo>
                <a:lnTo>
                  <a:pt x="34" y="1930"/>
                </a:lnTo>
                <a:lnTo>
                  <a:pt x="53" y="1913"/>
                </a:lnTo>
                <a:lnTo>
                  <a:pt x="2167" y="22"/>
                </a:lnTo>
                <a:lnTo>
                  <a:pt x="2172" y="17"/>
                </a:lnTo>
                <a:lnTo>
                  <a:pt x="2179" y="10"/>
                </a:lnTo>
                <a:lnTo>
                  <a:pt x="2179" y="2"/>
                </a:lnTo>
                <a:close/>
                <a:moveTo>
                  <a:pt x="5983" y="0"/>
                </a:moveTo>
                <a:lnTo>
                  <a:pt x="3869" y="0"/>
                </a:lnTo>
                <a:lnTo>
                  <a:pt x="22" y="3122"/>
                </a:lnTo>
                <a:lnTo>
                  <a:pt x="22" y="4838"/>
                </a:lnTo>
                <a:lnTo>
                  <a:pt x="5983" y="0"/>
                </a:lnTo>
                <a:close/>
              </a:path>
            </a:pathLst>
          </a:custGeom>
          <a:solidFill>
            <a:srgbClr val="FFBF00"/>
          </a:solidFill>
          <a:ln w="9525">
            <a:noFill/>
          </a:ln>
        </p:spPr>
        <p:txBody>
          <a:bodyPr/>
          <a:lstStyle/>
          <a:p>
            <a:endParaRPr lang="zh-CN" altLang="en-US">
              <a:latin typeface="微软雅黑" panose="020B0503020204020204" charset="-122"/>
              <a:ea typeface="微软雅黑" panose="020B0503020204020204" charset="-122"/>
            </a:endParaRPr>
          </a:p>
        </p:txBody>
      </p:sp>
      <p:pic>
        <p:nvPicPr>
          <p:cNvPr id="1073743289" name="docshape36"/>
          <p:cNvPicPr>
            <a:picLocks noChangeAspect="1"/>
          </p:cNvPicPr>
          <p:nvPr/>
        </p:nvPicPr>
        <p:blipFill>
          <a:blip r:embed="rId4"/>
          <a:stretch>
            <a:fillRect/>
          </a:stretch>
        </p:blipFill>
        <p:spPr>
          <a:xfrm>
            <a:off x="6896735" y="2075180"/>
            <a:ext cx="1421765" cy="692785"/>
          </a:xfrm>
          <a:prstGeom prst="rect">
            <a:avLst/>
          </a:prstGeom>
          <a:noFill/>
          <a:ln w="9525">
            <a:noFill/>
          </a:ln>
        </p:spPr>
      </p:pic>
      <p:grpSp>
        <p:nvGrpSpPr>
          <p:cNvPr id="5" name="组合 4"/>
          <p:cNvGrpSpPr/>
          <p:nvPr/>
        </p:nvGrpSpPr>
        <p:grpSpPr>
          <a:xfrm>
            <a:off x="8928100" y="918210"/>
            <a:ext cx="2807335" cy="790575"/>
            <a:chOff x="13845" y="1150"/>
            <a:chExt cx="4421" cy="1245"/>
          </a:xfrm>
        </p:grpSpPr>
        <p:pic>
          <p:nvPicPr>
            <p:cNvPr id="6" name="图片 5" descr="图片5"/>
            <p:cNvPicPr>
              <a:picLocks noChangeAspect="1"/>
            </p:cNvPicPr>
            <p:nvPr/>
          </p:nvPicPr>
          <p:blipFill>
            <a:blip r:embed="rId5"/>
            <a:stretch>
              <a:fillRect/>
            </a:stretch>
          </p:blipFill>
          <p:spPr>
            <a:xfrm>
              <a:off x="13845" y="1150"/>
              <a:ext cx="4421" cy="1245"/>
            </a:xfrm>
            <a:prstGeom prst="rect">
              <a:avLst/>
            </a:prstGeom>
          </p:spPr>
        </p:pic>
        <p:pic>
          <p:nvPicPr>
            <p:cNvPr id="16" name="图片 15" descr="图片9"/>
            <p:cNvPicPr>
              <a:picLocks noChangeAspect="1"/>
            </p:cNvPicPr>
            <p:nvPr/>
          </p:nvPicPr>
          <p:blipFill>
            <a:blip r:embed="rId6"/>
            <a:stretch>
              <a:fillRect/>
            </a:stretch>
          </p:blipFill>
          <p:spPr>
            <a:xfrm>
              <a:off x="14107" y="1215"/>
              <a:ext cx="1141" cy="1014"/>
            </a:xfrm>
            <a:prstGeom prst="rect">
              <a:avLst/>
            </a:prstGeom>
          </p:spPr>
        </p:pic>
        <p:sp>
          <p:nvSpPr>
            <p:cNvPr id="22" name="文本框 21"/>
            <p:cNvSpPr txBox="1"/>
            <p:nvPr/>
          </p:nvSpPr>
          <p:spPr>
            <a:xfrm>
              <a:off x="15424" y="1412"/>
              <a:ext cx="2576" cy="725"/>
            </a:xfrm>
            <a:prstGeom prst="rect">
              <a:avLst/>
            </a:prstGeom>
            <a:noFill/>
          </p:spPr>
          <p:txBody>
            <a:bodyPr wrap="square" rtlCol="0">
              <a:spAutoFit/>
            </a:bodyPr>
            <a:lstStyle/>
            <a:p>
              <a:r>
                <a:rPr lang="en-US" altLang="zh-CN" sz="2400" b="1">
                  <a:latin typeface="微软雅黑" panose="020B0503020204020204" charset="-122"/>
                  <a:ea typeface="微软雅黑" panose="020B0503020204020204" charset="-122"/>
                  <a:sym typeface="+mn-ea"/>
                </a:rPr>
                <a:t>Warning</a:t>
              </a:r>
              <a:endParaRPr lang="zh-CN" altLang="en-US" sz="2400" b="1">
                <a:latin typeface="微软雅黑" panose="020B0503020204020204" charset="-122"/>
                <a:ea typeface="微软雅黑" panose="020B0503020204020204" charset="-122"/>
              </a:endParaRPr>
            </a:p>
          </p:txBody>
        </p:sp>
      </p:grpSp>
      <p:sp>
        <p:nvSpPr>
          <p:cNvPr id="23" name="文本框 22"/>
          <p:cNvSpPr txBox="1"/>
          <p:nvPr/>
        </p:nvSpPr>
        <p:spPr>
          <a:xfrm>
            <a:off x="8827135" y="1927860"/>
            <a:ext cx="3015615" cy="1938020"/>
          </a:xfrm>
          <a:prstGeom prst="rect">
            <a:avLst/>
          </a:prstGeom>
          <a:noFill/>
        </p:spPr>
        <p:txBody>
          <a:bodyPr wrap="square" rtlCol="0">
            <a:spAutoFit/>
          </a:bodyPr>
          <a:lstStyle/>
          <a:p>
            <a:pPr indent="0" fontAlgn="auto"/>
            <a:r>
              <a:rPr lang="zh-CN" altLang="en-US" sz="1000">
                <a:latin typeface="微软雅黑" panose="020B0503020204020204" charset="-122"/>
                <a:ea typeface="微软雅黑" panose="020B0503020204020204" charset="-122"/>
                <a:sym typeface="+mn-ea"/>
              </a:rPr>
              <a:t>Regulations state that you must be trained and certified to operate the vehicle</a:t>
            </a:r>
          </a:p>
          <a:p>
            <a:pPr indent="0" fontAlgn="auto"/>
            <a:r>
              <a:rPr lang="zh-CN" altLang="en-US" sz="1000">
                <a:latin typeface="微软雅黑" panose="020B0503020204020204" charset="-122"/>
                <a:ea typeface="微软雅黑" panose="020B0503020204020204" charset="-122"/>
                <a:sym typeface="+mn-ea"/>
              </a:rPr>
              <a:t>If the vehicle is not used correctly, it will cause the safety of their own lives and the lives of others.</a:t>
            </a:r>
          </a:p>
          <a:p>
            <a:pPr indent="0" fontAlgn="auto"/>
            <a:r>
              <a:rPr lang="zh-CN" altLang="en-US" sz="1000">
                <a:latin typeface="微软雅黑" panose="020B0503020204020204" charset="-122"/>
                <a:ea typeface="微软雅黑" panose="020B0503020204020204" charset="-122"/>
                <a:sym typeface="+mn-ea"/>
              </a:rPr>
              <a:t>Read and follow all warnings and instructions in the onboard operating manual.</a:t>
            </a:r>
          </a:p>
          <a:p>
            <a:pPr indent="0" fontAlgn="auto"/>
            <a:r>
              <a:rPr lang="zh-CN" altLang="en-US" sz="1000">
                <a:latin typeface="微软雅黑" panose="020B0503020204020204" charset="-122"/>
                <a:ea typeface="微软雅黑" panose="020B0503020204020204" charset="-122"/>
                <a:sym typeface="+mn-ea"/>
              </a:rPr>
              <a:t>A fall from a loading platform or dock board can result in serious injury or death. </a:t>
            </a:r>
          </a:p>
          <a:p>
            <a:pPr indent="0" fontAlgn="auto"/>
            <a:r>
              <a:rPr lang="zh-CN" altLang="en-US" sz="1000">
                <a:latin typeface="微软雅黑" panose="020B0503020204020204" charset="-122"/>
                <a:ea typeface="微软雅黑" panose="020B0503020204020204" charset="-122"/>
                <a:sym typeface="+mn-ea"/>
              </a:rPr>
              <a:t>To ensure your safety.</a:t>
            </a:r>
            <a:r>
              <a:rPr lang="en-US" altLang="zh-CN" sz="1000">
                <a:latin typeface="微软雅黑" panose="020B0503020204020204" charset="-122"/>
                <a:ea typeface="微软雅黑" panose="020B0503020204020204" charset="-122"/>
                <a:sym typeface="+mn-ea"/>
              </a:rPr>
              <a:t> </a:t>
            </a:r>
            <a:r>
              <a:rPr lang="zh-CN" altLang="en-US" sz="1000">
                <a:latin typeface="微软雅黑" panose="020B0503020204020204" charset="-122"/>
                <a:ea typeface="微软雅黑" panose="020B0503020204020204" charset="-122"/>
                <a:sym typeface="+mn-ea"/>
              </a:rPr>
              <a:t>Check the vehicle before starting work to make sure it is in good working order.</a:t>
            </a:r>
          </a:p>
        </p:txBody>
      </p:sp>
      <p:sp>
        <p:nvSpPr>
          <p:cNvPr id="20" name="文本框 19"/>
          <p:cNvSpPr txBox="1"/>
          <p:nvPr/>
        </p:nvSpPr>
        <p:spPr>
          <a:xfrm>
            <a:off x="6381115" y="3113405"/>
            <a:ext cx="2138680" cy="971550"/>
          </a:xfrm>
          <a:prstGeom prst="rect">
            <a:avLst/>
          </a:prstGeom>
          <a:noFill/>
        </p:spPr>
        <p:txBody>
          <a:bodyPr wrap="square" rtlCol="0">
            <a:noAutofit/>
          </a:bodyPr>
          <a:lstStyle/>
          <a:p>
            <a:r>
              <a:rPr lang="zh-CN" altLang="en-US" sz="1000">
                <a:solidFill>
                  <a:srgbClr val="CC5C3E"/>
                </a:solidFill>
                <a:latin typeface="Arial" panose="020B0604020202020204" pitchFamily="34" charset="0"/>
                <a:ea typeface="微软雅黑" panose="020B0503020204020204" charset="-122"/>
                <a:cs typeface="Arial" panose="020B0604020202020204" pitchFamily="34" charset="0"/>
                <a:sym typeface="+mn-ea"/>
              </a:rPr>
              <a:t>Do not operate a vehicle in your workplace without training and certification.</a:t>
            </a:r>
          </a:p>
          <a:p>
            <a:r>
              <a:rPr lang="zh-CN" altLang="en-US" sz="1000">
                <a:solidFill>
                  <a:srgbClr val="CC5C3E"/>
                </a:solidFill>
                <a:latin typeface="微软雅黑" panose="020B0503020204020204" charset="-122"/>
                <a:ea typeface="微软雅黑" panose="020B0503020204020204" charset="-122"/>
                <a:sym typeface="+mn-ea"/>
              </a:rPr>
              <a:t>It may affect your own safety if you have not</a:t>
            </a:r>
            <a:r>
              <a:rPr lang="en-US" altLang="zh-CN" sz="1000">
                <a:solidFill>
                  <a:srgbClr val="CC5C3E"/>
                </a:solidFill>
                <a:latin typeface="微软雅黑" panose="020B0503020204020204" charset="-122"/>
                <a:ea typeface="微软雅黑" panose="020B0503020204020204" charset="-122"/>
                <a:sym typeface="+mn-ea"/>
              </a:rPr>
              <a:t> get</a:t>
            </a:r>
            <a:r>
              <a:rPr lang="zh-CN" altLang="en-US" sz="1000">
                <a:solidFill>
                  <a:srgbClr val="CC5C3E"/>
                </a:solidFill>
                <a:latin typeface="微软雅黑" panose="020B0503020204020204" charset="-122"/>
                <a:ea typeface="微软雅黑" panose="020B0503020204020204" charset="-122"/>
                <a:sym typeface="+mn-ea"/>
              </a:rPr>
              <a:t> adequate training in </a:t>
            </a:r>
            <a:r>
              <a:rPr lang="en-US" altLang="zh-CN" sz="1000">
                <a:solidFill>
                  <a:srgbClr val="CC5C3E"/>
                </a:solidFill>
                <a:latin typeface="微软雅黑" panose="020B0503020204020204" charset="-122"/>
                <a:ea typeface="微软雅黑" panose="020B0503020204020204" charset="-122"/>
                <a:sym typeface="+mn-ea"/>
              </a:rPr>
              <a:t>truck</a:t>
            </a:r>
            <a:r>
              <a:rPr lang="zh-CN" altLang="en-US" sz="1000">
                <a:solidFill>
                  <a:srgbClr val="CC5C3E"/>
                </a:solidFill>
                <a:latin typeface="微软雅黑" panose="020B0503020204020204" charset="-122"/>
                <a:ea typeface="微软雅黑" panose="020B0503020204020204" charset="-122"/>
                <a:sym typeface="+mn-ea"/>
              </a:rPr>
              <a:t> operation!</a:t>
            </a:r>
            <a:endParaRPr lang="zh-CN" altLang="en-US" sz="1200">
              <a:solidFill>
                <a:srgbClr val="CC5C3E"/>
              </a:solidFill>
              <a:latin typeface="微软雅黑" panose="020B0503020204020204" charset="-122"/>
              <a:ea typeface="微软雅黑" panose="020B0503020204020204" charset="-122"/>
              <a:sym typeface="+mn-ea"/>
            </a:endParaRPr>
          </a:p>
          <a:p>
            <a:endParaRPr lang="zh-CN" altLang="en-US" sz="1200">
              <a:latin typeface="微软雅黑" panose="020B0503020204020204" charset="-122"/>
              <a:ea typeface="微软雅黑" panose="020B0503020204020204" charset="-122"/>
              <a:sym typeface="+mn-ea"/>
            </a:endParaRPr>
          </a:p>
        </p:txBody>
      </p:sp>
      <p:pic>
        <p:nvPicPr>
          <p:cNvPr id="1073743285" name="docshape35"/>
          <p:cNvPicPr>
            <a:picLocks noChangeAspect="1"/>
          </p:cNvPicPr>
          <p:nvPr/>
        </p:nvPicPr>
        <p:blipFill>
          <a:blip r:embed="rId7"/>
          <a:stretch>
            <a:fillRect/>
          </a:stretch>
        </p:blipFill>
        <p:spPr>
          <a:xfrm>
            <a:off x="6381115" y="4787265"/>
            <a:ext cx="2119630" cy="1321435"/>
          </a:xfrm>
          <a:prstGeom prst="rect">
            <a:avLst/>
          </a:prstGeom>
          <a:noFill/>
          <a:ln w="9525">
            <a:noFill/>
          </a:ln>
        </p:spPr>
      </p:pic>
      <p:pic>
        <p:nvPicPr>
          <p:cNvPr id="1073743291" name="image6.png"/>
          <p:cNvPicPr>
            <a:picLocks noChangeAspect="1"/>
          </p:cNvPicPr>
          <p:nvPr/>
        </p:nvPicPr>
        <p:blipFill>
          <a:blip r:embed="rId8"/>
          <a:stretch>
            <a:fillRect/>
          </a:stretch>
        </p:blipFill>
        <p:spPr>
          <a:xfrm>
            <a:off x="9719945" y="4084955"/>
            <a:ext cx="1229360" cy="1228090"/>
          </a:xfrm>
          <a:prstGeom prst="rect">
            <a:avLst/>
          </a:prstGeom>
          <a:noFill/>
          <a:ln w="9525">
            <a:noFill/>
          </a:ln>
        </p:spPr>
      </p:pic>
      <p:sp>
        <p:nvSpPr>
          <p:cNvPr id="24" name="文本框 23"/>
          <p:cNvSpPr txBox="1"/>
          <p:nvPr/>
        </p:nvSpPr>
        <p:spPr>
          <a:xfrm>
            <a:off x="8933815" y="5454650"/>
            <a:ext cx="2802255" cy="860425"/>
          </a:xfrm>
          <a:prstGeom prst="rect">
            <a:avLst/>
          </a:prstGeom>
          <a:noFill/>
        </p:spPr>
        <p:txBody>
          <a:bodyPr wrap="square" rtlCol="0">
            <a:spAutoFit/>
          </a:bodyPr>
          <a:lstStyle/>
          <a:p>
            <a:r>
              <a:rPr lang="zh-CN" altLang="en-US" sz="1000">
                <a:latin typeface="微软雅黑" panose="020B0503020204020204" charset="-122"/>
                <a:ea typeface="微软雅黑" panose="020B0503020204020204" charset="-122"/>
                <a:sym typeface="+mn-ea"/>
              </a:rPr>
              <a:t>The law states that only properly trained operators can operate the vehicle, and your employer must train you and certify that you are qualified to operate the vehicle.</a:t>
            </a:r>
          </a:p>
        </p:txBody>
      </p:sp>
      <p:graphicFrame>
        <p:nvGraphicFramePr>
          <p:cNvPr id="8" name="表格 7"/>
          <p:cNvGraphicFramePr/>
          <p:nvPr>
            <p:custDataLst>
              <p:tags r:id="rId1"/>
            </p:custDataLst>
            <p:extLst>
              <p:ext uri="{D42A27DB-BD31-4B8C-83A1-F6EECF244321}">
                <p14:modId xmlns:p14="http://schemas.microsoft.com/office/powerpoint/2010/main" val="3937631473"/>
              </p:ext>
            </p:extLst>
          </p:nvPr>
        </p:nvGraphicFramePr>
        <p:xfrm>
          <a:off x="172085" y="78740"/>
          <a:ext cx="5654041" cy="6468809"/>
        </p:xfrm>
        <a:graphic>
          <a:graphicData uri="http://schemas.openxmlformats.org/drawingml/2006/table">
            <a:tbl>
              <a:tblPr/>
              <a:tblGrid>
                <a:gridCol w="340360">
                  <a:extLst>
                    <a:ext uri="{9D8B030D-6E8A-4147-A177-3AD203B41FA5}">
                      <a16:colId xmlns:a16="http://schemas.microsoft.com/office/drawing/2014/main" val="20000"/>
                    </a:ext>
                  </a:extLst>
                </a:gridCol>
                <a:gridCol w="351790">
                  <a:extLst>
                    <a:ext uri="{9D8B030D-6E8A-4147-A177-3AD203B41FA5}">
                      <a16:colId xmlns:a16="http://schemas.microsoft.com/office/drawing/2014/main" val="20001"/>
                    </a:ext>
                  </a:extLst>
                </a:gridCol>
                <a:gridCol w="2731135">
                  <a:extLst>
                    <a:ext uri="{9D8B030D-6E8A-4147-A177-3AD203B41FA5}">
                      <a16:colId xmlns:a16="http://schemas.microsoft.com/office/drawing/2014/main" val="20002"/>
                    </a:ext>
                  </a:extLst>
                </a:gridCol>
                <a:gridCol w="674370">
                  <a:extLst>
                    <a:ext uri="{9D8B030D-6E8A-4147-A177-3AD203B41FA5}">
                      <a16:colId xmlns:a16="http://schemas.microsoft.com/office/drawing/2014/main" val="20003"/>
                    </a:ext>
                  </a:extLst>
                </a:gridCol>
                <a:gridCol w="778193">
                  <a:extLst>
                    <a:ext uri="{9D8B030D-6E8A-4147-A177-3AD203B41FA5}">
                      <a16:colId xmlns:a16="http://schemas.microsoft.com/office/drawing/2014/main" val="20004"/>
                    </a:ext>
                  </a:extLst>
                </a:gridCol>
                <a:gridCol w="778193">
                  <a:extLst>
                    <a:ext uri="{9D8B030D-6E8A-4147-A177-3AD203B41FA5}">
                      <a16:colId xmlns:a16="http://schemas.microsoft.com/office/drawing/2014/main" val="4011053038"/>
                    </a:ext>
                  </a:extLst>
                </a:gridCol>
              </a:tblGrid>
              <a:tr h="163830">
                <a:tc gridSpan="6">
                  <a:txBody>
                    <a:bodyPr/>
                    <a:lstStyle/>
                    <a:p>
                      <a:pPr marL="0" indent="0" algn="ctr">
                        <a:spcBef>
                          <a:spcPct val="0"/>
                        </a:spcBef>
                        <a:spcAft>
                          <a:spcPct val="0"/>
                        </a:spcAft>
                      </a:pPr>
                      <a:endParaRPr lang="en-US" sz="800" b="1" dirty="0">
                        <a:latin typeface="微软雅黑" panose="020B0503020204020204" charset="-122"/>
                        <a:ea typeface="微软雅黑" panose="020B0503020204020204" charset="-122"/>
                        <a:cs typeface="微软雅黑" panose="020B0503020204020204" charset="-122"/>
                        <a:sym typeface="+mn-ea"/>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xBody>
                    <a:bodyPr/>
                    <a:lstStyle/>
                    <a:p>
                      <a:endParaRPr lang="en-US"/>
                    </a:p>
                  </a:txBody>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xBody>
                    <a:bodyPr/>
                    <a:lstStyle/>
                    <a:p>
                      <a:endParaRPr lang="en-US"/>
                    </a:p>
                  </a:txBody>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xBody>
                    <a:bodyPr/>
                    <a:lstStyle/>
                    <a:p>
                      <a:endParaRPr lang="en-US"/>
                    </a:p>
                  </a:txBody>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xBody>
                    <a:bodyPr/>
                    <a:lstStyle/>
                    <a:p>
                      <a:endParaRPr lang="en-US"/>
                    </a:p>
                  </a:txBody>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152400">
                <a:tc rowSpan="7">
                  <a:txBody>
                    <a:bodyPr/>
                    <a:lstStyle/>
                    <a:p>
                      <a:pPr marL="71755" indent="0" algn="ctr">
                        <a:lnSpc>
                          <a:spcPts val="1200"/>
                        </a:lnSpc>
                        <a:spcBef>
                          <a:spcPct val="0"/>
                        </a:spcBef>
                        <a:spcAft>
                          <a:spcPct val="0"/>
                        </a:spcAft>
                      </a:pPr>
                      <a:r>
                        <a:rPr lang="en-US" sz="800" b="1">
                          <a:latin typeface="微软雅黑" panose="020B0503020204020204" charset="-122"/>
                          <a:ea typeface="微软雅黑" panose="020B0503020204020204" charset="-122"/>
                          <a:cs typeface="Arial" panose="020B0604020202020204" pitchFamily="34" charset="0"/>
                          <a:sym typeface="+mn-ea"/>
                        </a:rPr>
                        <a:t>Distinguishing mark</a:t>
                      </a:r>
                    </a:p>
                  </a:txBody>
                  <a:tcPr marL="68580" marR="68580" marT="0" marB="0" vert="vert27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lnSpc>
                          <a:spcPts val="1200"/>
                        </a:lnSpc>
                        <a:spcBef>
                          <a:spcPct val="0"/>
                        </a:spcBef>
                        <a:spcAft>
                          <a:spcPct val="0"/>
                        </a:spcAft>
                      </a:pPr>
                      <a:r>
                        <a:rPr lang="en-US" altLang="zh-CN" sz="800">
                          <a:latin typeface="微软雅黑" panose="020B0503020204020204" charset="-122"/>
                          <a:ea typeface="微软雅黑" panose="020B0503020204020204" charset="-122"/>
                        </a:rPr>
                        <a:t>1.2</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a:buNone/>
                      </a:pPr>
                      <a:r>
                        <a:rPr lang="en-US" altLang="en-US" sz="800">
                          <a:latin typeface="微软雅黑" panose="020B0503020204020204" charset="-122"/>
                          <a:ea typeface="微软雅黑" panose="020B0503020204020204" charset="-122"/>
                          <a:cs typeface="Arial" panose="020B0604020202020204" pitchFamily="34" charset="0"/>
                          <a:sym typeface="+mn-ea"/>
                        </a:rPr>
                        <a:t>Manufacturer's type designation</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200"/>
                        </a:lnSpc>
                        <a:spcBef>
                          <a:spcPct val="0"/>
                        </a:spcBef>
                        <a:spcAft>
                          <a:spcPct val="0"/>
                        </a:spcAft>
                      </a:pPr>
                      <a:r>
                        <a:rPr lang="en-US" altLang="zh-CN" sz="800">
                          <a:latin typeface="微软雅黑" panose="020B0503020204020204" charset="-122"/>
                          <a:ea typeface="微软雅黑" panose="020B0503020204020204" charset="-122"/>
                        </a:rPr>
                        <a:t> </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200"/>
                        </a:lnSpc>
                        <a:spcBef>
                          <a:spcPct val="0"/>
                        </a:spcBef>
                        <a:spcAft>
                          <a:spcPct val="0"/>
                        </a:spcAft>
                      </a:pPr>
                      <a:r>
                        <a:rPr lang="en-US" altLang="zh-CN" sz="800" dirty="0">
                          <a:latin typeface="微软雅黑" panose="020B0503020204020204" charset="-122"/>
                          <a:ea typeface="微软雅黑" panose="020B0503020204020204" charset="-122"/>
                        </a:rPr>
                        <a:t>EP18LI</a:t>
                      </a:r>
                    </a:p>
                  </a:txBody>
                  <a:tcPr marL="68580" marR="68580" marT="0" marB="0" anchor="ctr">
                    <a:lnL w="6350" cap="flat" cmpd="sng">
                      <a:solidFill>
                        <a:srgbClr val="000008"/>
                      </a:solidFill>
                      <a:prstDash val="solid"/>
                      <a:headEnd type="none" w="med" len="med"/>
                      <a:tailEnd type="none" w="med" len="med"/>
                    </a:lnL>
                    <a:lnR w="6350" cap="flat" cmpd="sng" algn="ctr">
                      <a:solidFill>
                        <a:srgbClr val="000008"/>
                      </a:solidFill>
                      <a:prstDash val="solid"/>
                      <a:roun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200"/>
                        </a:lnSpc>
                        <a:spcBef>
                          <a:spcPct val="0"/>
                        </a:spcBef>
                        <a:spcAft>
                          <a:spcPct val="0"/>
                        </a:spcAft>
                      </a:pPr>
                      <a:r>
                        <a:rPr lang="en-US" altLang="zh-CN" sz="800" dirty="0">
                          <a:latin typeface="微软雅黑" panose="020B0503020204020204" charset="-122"/>
                          <a:ea typeface="微软雅黑" panose="020B0503020204020204" charset="-122"/>
                        </a:rPr>
                        <a:t>EP20LI</a:t>
                      </a:r>
                    </a:p>
                  </a:txBody>
                  <a:tcPr marL="68580" marR="68580" marT="0" marB="0" anchor="ctr">
                    <a:lnL w="6350" cap="flat" cmpd="sng" algn="ctr">
                      <a:solidFill>
                        <a:srgbClr val="000008"/>
                      </a:solidFill>
                      <a:prstDash val="solid"/>
                      <a:round/>
                      <a:headEnd type="none" w="med" len="med"/>
                      <a:tailEnd type="none" w="med" len="med"/>
                    </a:lnL>
                    <a:lnR w="6350" cap="flat" cmpd="sng">
                      <a:solidFill>
                        <a:srgbClr val="000008"/>
                      </a:solidFill>
                      <a:prstDash val="solid"/>
                      <a:headEnd type="none" w="med" len="med"/>
                      <a:tailEnd type="none" w="med" len="med"/>
                    </a:lnR>
                    <a:lnT w="6350" cap="flat" cmpd="sng" algn="ctr">
                      <a:solidFill>
                        <a:srgbClr val="000008"/>
                      </a:solidFill>
                      <a:prstDash val="solid"/>
                      <a:round/>
                      <a:headEnd type="none" w="med" len="med"/>
                      <a:tailEnd type="none" w="med" len="med"/>
                    </a:lnT>
                    <a:lnB w="6350" cap="flat" cmpd="sng" algn="ctr">
                      <a:solidFill>
                        <a:srgbClr val="000008"/>
                      </a:solidFill>
                      <a:prstDash val="solid"/>
                      <a:round/>
                      <a:headEnd type="none" w="med" len="med"/>
                      <a:tailEnd type="none" w="med" len="med"/>
                    </a:lnB>
                    <a:noFill/>
                  </a:tcPr>
                </a:tc>
                <a:extLst>
                  <a:ext uri="{0D108BD9-81ED-4DB2-BD59-A6C34878D82A}">
                    <a16:rowId xmlns:a16="http://schemas.microsoft.com/office/drawing/2014/main" val="10001"/>
                  </a:ext>
                </a:extLst>
              </a:tr>
              <a:tr h="152400">
                <a:tc vMerge="1">
                  <a:txBody>
                    <a:bodyPr/>
                    <a:lstStyle/>
                    <a:p>
                      <a:endParaRPr lang="en-US"/>
                    </a:p>
                  </a:txBody>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c>
                  <a:txBody>
                    <a:bodyPr/>
                    <a:lstStyle/>
                    <a:p>
                      <a:pPr marL="0" indent="0" algn="l">
                        <a:lnSpc>
                          <a:spcPts val="1200"/>
                        </a:lnSpc>
                        <a:spcBef>
                          <a:spcPct val="0"/>
                        </a:spcBef>
                        <a:spcAft>
                          <a:spcPct val="0"/>
                        </a:spcAft>
                      </a:pPr>
                      <a:r>
                        <a:rPr lang="en-US" altLang="zh-CN" sz="800">
                          <a:latin typeface="微软雅黑" panose="020B0503020204020204" charset="-122"/>
                          <a:ea typeface="微软雅黑" panose="020B0503020204020204" charset="-122"/>
                        </a:rPr>
                        <a:t>1.3</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a:buNone/>
                      </a:pPr>
                      <a:r>
                        <a:rPr lang="en-US" sz="800">
                          <a:latin typeface="微软雅黑" panose="020B0503020204020204" charset="-122"/>
                          <a:ea typeface="微软雅黑" panose="020B0503020204020204" charset="-122"/>
                          <a:cs typeface="Arial" panose="020B0604020202020204" pitchFamily="34" charset="0"/>
                          <a:sym typeface="+mn-ea"/>
                        </a:rPr>
                        <a:t>Power(battery,diesel,petrol gas,manual)</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200"/>
                        </a:lnSpc>
                        <a:spcBef>
                          <a:spcPct val="0"/>
                        </a:spcBef>
                        <a:spcAft>
                          <a:spcPct val="0"/>
                        </a:spcAft>
                      </a:pPr>
                      <a:r>
                        <a:rPr lang="en-US" altLang="zh-CN" sz="800">
                          <a:latin typeface="微软雅黑" panose="020B0503020204020204" charset="-122"/>
                          <a:ea typeface="微软雅黑" panose="020B0503020204020204" charset="-122"/>
                        </a:rPr>
                        <a:t> </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gridSpan="2">
                  <a:txBody>
                    <a:bodyPr/>
                    <a:lstStyle/>
                    <a:p>
                      <a:pPr indent="0" algn="ctr">
                        <a:buNone/>
                      </a:pPr>
                      <a:r>
                        <a:rPr lang="en-US" sz="800">
                          <a:latin typeface="微软雅黑" panose="020B0503020204020204" charset="-122"/>
                          <a:ea typeface="微软雅黑" panose="020B0503020204020204" charset="-122"/>
                          <a:cs typeface="Arial" panose="020B0604020202020204" pitchFamily="34" charset="0"/>
                          <a:sym typeface="+mn-ea"/>
                        </a:rPr>
                        <a:t>Battery</a:t>
                      </a:r>
                      <a:r>
                        <a:rPr lang="en-US" sz="800">
                          <a:latin typeface="微软雅黑" panose="020B0503020204020204" charset="-122"/>
                          <a:ea typeface="微软雅黑" panose="020B0503020204020204" charset="-122"/>
                          <a:cs typeface="微软雅黑" panose="020B0503020204020204" charset="-122"/>
                          <a:sym typeface="+mn-ea"/>
                        </a:rPr>
                        <a:t> </a:t>
                      </a:r>
                      <a:endParaRPr lang="en-US" sz="800">
                        <a:latin typeface="微软雅黑" panose="020B0503020204020204" charset="-122"/>
                        <a:ea typeface="微软雅黑" panose="020B0503020204020204" charset="-122"/>
                        <a:sym typeface="+mn-ea"/>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02"/>
                  </a:ext>
                </a:extLst>
              </a:tr>
              <a:tr h="243840">
                <a:tc vMerge="1">
                  <a:txBody>
                    <a:bodyPr/>
                    <a:lstStyle/>
                    <a:p>
                      <a:endParaRPr lang="en-US"/>
                    </a:p>
                  </a:txBody>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c>
                  <a:txBody>
                    <a:bodyPr/>
                    <a:lstStyle/>
                    <a:p>
                      <a:pPr marL="0" indent="0" algn="l">
                        <a:lnSpc>
                          <a:spcPts val="1200"/>
                        </a:lnSpc>
                        <a:spcBef>
                          <a:spcPct val="0"/>
                        </a:spcBef>
                        <a:spcAft>
                          <a:spcPct val="0"/>
                        </a:spcAft>
                      </a:pPr>
                      <a:r>
                        <a:rPr lang="en-US" altLang="zh-CN" sz="800">
                          <a:latin typeface="微软雅黑" panose="020B0503020204020204" charset="-122"/>
                          <a:ea typeface="微软雅黑" panose="020B0503020204020204" charset="-122"/>
                        </a:rPr>
                        <a:t>1.4</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a:buNone/>
                      </a:pPr>
                      <a:r>
                        <a:rPr lang="en-US" sz="800">
                          <a:latin typeface="微软雅黑" panose="020B0503020204020204" charset="-122"/>
                          <a:ea typeface="微软雅黑" panose="020B0503020204020204" charset="-122"/>
                          <a:cs typeface="Arial" panose="020B0604020202020204" pitchFamily="34" charset="0"/>
                          <a:sym typeface="+mn-ea"/>
                        </a:rPr>
                        <a:t>Operation type (manual, walking, standing, riding, picking)</a:t>
                      </a:r>
                      <a:endParaRPr lang="en-US" altLang="zh-CN" sz="800">
                        <a:latin typeface="微软雅黑" panose="020B0503020204020204" charset="-122"/>
                        <a:ea typeface="微软雅黑" panose="020B0503020204020204" charset="-122"/>
                        <a:cs typeface="Arial" panose="020B0604020202020204" pitchFamily="34" charset="0"/>
                        <a:sym typeface="+mn-ea"/>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200"/>
                        </a:lnSpc>
                        <a:spcBef>
                          <a:spcPct val="0"/>
                        </a:spcBef>
                        <a:spcAft>
                          <a:spcPct val="0"/>
                        </a:spcAft>
                      </a:pPr>
                      <a:r>
                        <a:rPr lang="en-US" altLang="zh-CN" sz="800">
                          <a:latin typeface="微软雅黑" panose="020B0503020204020204" charset="-122"/>
                          <a:ea typeface="微软雅黑" panose="020B0503020204020204" charset="-122"/>
                        </a:rPr>
                        <a:t> </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lgn="ctr">
                      <a:solidFill>
                        <a:srgbClr val="000008"/>
                      </a:solidFill>
                      <a:prstDash val="solid"/>
                      <a:round/>
                      <a:headEnd type="none" w="med" len="med"/>
                      <a:tailEnd type="none" w="med" len="med"/>
                    </a:lnB>
                    <a:noFill/>
                  </a:tcPr>
                </a:tc>
                <a:tc gridSpan="2">
                  <a:txBody>
                    <a:bodyPr/>
                    <a:lstStyle/>
                    <a:p>
                      <a:pPr algn="ctr">
                        <a:buNone/>
                      </a:pPr>
                      <a:r>
                        <a:rPr lang="en-US" sz="800">
                          <a:latin typeface="微软雅黑" panose="020B0503020204020204" charset="-122"/>
                          <a:ea typeface="微软雅黑" panose="020B0503020204020204" charset="-122"/>
                          <a:cs typeface="Arial" panose="020B0604020202020204" pitchFamily="34" charset="0"/>
                          <a:sym typeface="+mn-ea"/>
                        </a:rPr>
                        <a:t>Pedestrian</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03"/>
                  </a:ext>
                </a:extLst>
              </a:tr>
              <a:tr h="152400">
                <a:tc vMerge="1">
                  <a:txBody>
                    <a:bodyPr/>
                    <a:lstStyle/>
                    <a:p>
                      <a:endParaRPr lang="en-US"/>
                    </a:p>
                  </a:txBody>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c>
                  <a:txBody>
                    <a:bodyPr/>
                    <a:lstStyle/>
                    <a:p>
                      <a:pPr marL="0" indent="0" algn="l">
                        <a:lnSpc>
                          <a:spcPts val="1200"/>
                        </a:lnSpc>
                        <a:spcBef>
                          <a:spcPct val="0"/>
                        </a:spcBef>
                        <a:spcAft>
                          <a:spcPct val="0"/>
                        </a:spcAft>
                      </a:pPr>
                      <a:r>
                        <a:rPr lang="en-US" altLang="zh-CN" sz="800">
                          <a:latin typeface="微软雅黑" panose="020B0503020204020204" charset="-122"/>
                          <a:ea typeface="微软雅黑" panose="020B0503020204020204" charset="-122"/>
                        </a:rPr>
                        <a:t>1.5</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lnSpc>
                          <a:spcPts val="1200"/>
                        </a:lnSpc>
                        <a:spcBef>
                          <a:spcPct val="0"/>
                        </a:spcBef>
                        <a:spcAft>
                          <a:spcPct val="0"/>
                        </a:spcAft>
                      </a:pPr>
                      <a:r>
                        <a:rPr lang="en-US" sz="800">
                          <a:latin typeface="微软雅黑" panose="020B0503020204020204" charset="-122"/>
                          <a:ea typeface="微软雅黑" panose="020B0503020204020204" charset="-122"/>
                          <a:cs typeface="Arial" panose="020B0604020202020204" pitchFamily="34" charset="0"/>
                          <a:sym typeface="+mn-ea"/>
                        </a:rPr>
                        <a:t>Load capacity/Rated load </a:t>
                      </a:r>
                      <a:r>
                        <a:rPr lang="en-US" sz="800">
                          <a:latin typeface="微软雅黑" panose="020B0503020204020204" charset="-122"/>
                          <a:ea typeface="微软雅黑" panose="020B0503020204020204" charset="-122"/>
                          <a:cs typeface="微软雅黑" panose="020B0503020204020204" charset="-122"/>
                          <a:sym typeface="+mn-ea"/>
                        </a:rPr>
                        <a:t>   </a:t>
                      </a:r>
                      <a:r>
                        <a:rPr lang="zh-CN" altLang="en-US" sz="800">
                          <a:latin typeface="微软雅黑" panose="020B0503020204020204" charset="-122"/>
                          <a:ea typeface="微软雅黑" panose="020B0503020204020204" charset="-122"/>
                          <a:cs typeface="微软雅黑" panose="020B0503020204020204" charset="-122"/>
                        </a:rPr>
                        <a:t>  </a:t>
                      </a:r>
                    </a:p>
                  </a:txBody>
                  <a:tcPr marL="68580" marR="68580" marT="0" marB="0" anchor="ctr">
                    <a:lnL w="6350" cap="flat" cmpd="sng">
                      <a:solidFill>
                        <a:srgbClr val="000008"/>
                      </a:solidFill>
                      <a:prstDash val="solid"/>
                      <a:headEnd type="none" w="med" len="med"/>
                      <a:tailEnd type="none" w="med" len="med"/>
                    </a:lnL>
                    <a:lnR w="6350" cap="flat" cmpd="sng" algn="ctr">
                      <a:solidFill>
                        <a:srgbClr val="000008"/>
                      </a:solidFill>
                      <a:prstDash val="solid"/>
                      <a:roun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indent="0" algn="ctr">
                        <a:buNone/>
                      </a:pPr>
                      <a:r>
                        <a:rPr lang="en-US" sz="800" b="0" dirty="0">
                          <a:solidFill>
                            <a:srgbClr val="000000"/>
                          </a:solidFill>
                          <a:latin typeface="微软雅黑" panose="020B0503020204020204" charset="-122"/>
                          <a:ea typeface="微软雅黑" panose="020B0503020204020204" charset="-122"/>
                          <a:cs typeface="Arial" panose="020B0604020202020204" pitchFamily="34" charset="0"/>
                        </a:rPr>
                        <a:t>Q(</a:t>
                      </a:r>
                      <a:r>
                        <a:rPr lang="en-US" sz="800" b="0" dirty="0" err="1">
                          <a:solidFill>
                            <a:srgbClr val="000000"/>
                          </a:solidFill>
                          <a:latin typeface="微软雅黑" panose="020B0503020204020204" charset="-122"/>
                          <a:ea typeface="微软雅黑" panose="020B0503020204020204" charset="-122"/>
                          <a:cs typeface="Arial" panose="020B0604020202020204" pitchFamily="34" charset="0"/>
                        </a:rPr>
                        <a:t>lbs</a:t>
                      </a:r>
                      <a:r>
                        <a:rPr lang="en-US" sz="800" b="0" dirty="0">
                          <a:solidFill>
                            <a:srgbClr val="000000"/>
                          </a:solidFill>
                          <a:latin typeface="微软雅黑" panose="020B0503020204020204" charset="-122"/>
                          <a:ea typeface="微软雅黑" panose="020B0503020204020204" charset="-122"/>
                          <a:cs typeface="Arial" panose="020B0604020202020204" pitchFamily="34" charset="0"/>
                        </a:rPr>
                        <a:t>)</a:t>
                      </a:r>
                      <a:endParaRPr lang="en-US" altLang="en-US" sz="800" b="0" dirty="0">
                        <a:solidFill>
                          <a:srgbClr val="000000"/>
                        </a:solidFill>
                        <a:latin typeface="微软雅黑" panose="020B0503020204020204" charset="-122"/>
                        <a:ea typeface="微软雅黑" panose="020B0503020204020204"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200"/>
                        </a:lnSpc>
                        <a:spcBef>
                          <a:spcPct val="0"/>
                        </a:spcBef>
                        <a:spcAft>
                          <a:spcPct val="0"/>
                        </a:spcAft>
                      </a:pPr>
                      <a:r>
                        <a:rPr lang="en-US" altLang="zh-CN" sz="800" dirty="0">
                          <a:latin typeface="微软雅黑" panose="020B0503020204020204" charset="-122"/>
                          <a:ea typeface="微软雅黑" panose="020B0503020204020204" charset="-122"/>
                        </a:rPr>
                        <a:t>4,000</a:t>
                      </a:r>
                    </a:p>
                  </a:txBody>
                  <a:tcPr marL="68580" marR="68580" marT="0" marB="0" anchor="ctr">
                    <a:lnL w="6350" cap="flat" cmpd="sng" algn="ctr">
                      <a:solidFill>
                        <a:srgbClr val="000008"/>
                      </a:solidFill>
                      <a:prstDash val="solid"/>
                      <a:round/>
                      <a:headEnd type="none" w="med" len="med"/>
                      <a:tailEnd type="none" w="med" len="med"/>
                    </a:lnL>
                    <a:lnR w="6350" cap="flat" cmpd="sng" algn="ctr">
                      <a:solidFill>
                        <a:srgbClr val="000008"/>
                      </a:solidFill>
                      <a:prstDash val="solid"/>
                      <a:roun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200"/>
                        </a:lnSpc>
                        <a:spcBef>
                          <a:spcPct val="0"/>
                        </a:spcBef>
                        <a:spcAft>
                          <a:spcPct val="0"/>
                        </a:spcAft>
                      </a:pPr>
                      <a:r>
                        <a:rPr lang="en-US" altLang="zh-CN" sz="800" dirty="0">
                          <a:latin typeface="微软雅黑" panose="020B0503020204020204" charset="-122"/>
                          <a:ea typeface="微软雅黑" panose="020B0503020204020204" charset="-122"/>
                        </a:rPr>
                        <a:t>4,400</a:t>
                      </a:r>
                    </a:p>
                  </a:txBody>
                  <a:tcPr marL="68580" marR="68580" marT="0" marB="0" anchor="ctr">
                    <a:lnL w="6350" cap="flat" cmpd="sng" algn="ctr">
                      <a:solidFill>
                        <a:srgbClr val="000008"/>
                      </a:solidFill>
                      <a:prstDash val="solid"/>
                      <a:round/>
                      <a:headEnd type="none" w="med" len="med"/>
                      <a:tailEnd type="none" w="med" len="med"/>
                    </a:lnL>
                    <a:lnR w="6350" cap="flat" cmpd="sng">
                      <a:solidFill>
                        <a:srgbClr val="000008"/>
                      </a:solidFill>
                      <a:prstDash val="solid"/>
                      <a:headEnd type="none" w="med" len="med"/>
                      <a:tailEnd type="none" w="med" len="med"/>
                    </a:lnR>
                    <a:lnT w="6350" cap="flat" cmpd="sng" algn="ctr">
                      <a:solidFill>
                        <a:srgbClr val="000008"/>
                      </a:solidFill>
                      <a:prstDash val="solid"/>
                      <a:round/>
                      <a:headEnd type="none" w="med" len="med"/>
                      <a:tailEnd type="none" w="med" len="med"/>
                    </a:lnT>
                    <a:lnB w="6350" cap="flat" cmpd="sng" algn="ctr">
                      <a:solidFill>
                        <a:srgbClr val="000008"/>
                      </a:solidFill>
                      <a:prstDash val="solid"/>
                      <a:round/>
                      <a:headEnd type="none" w="med" len="med"/>
                      <a:tailEnd type="none" w="med" len="med"/>
                    </a:lnB>
                    <a:noFill/>
                  </a:tcPr>
                </a:tc>
                <a:extLst>
                  <a:ext uri="{0D108BD9-81ED-4DB2-BD59-A6C34878D82A}">
                    <a16:rowId xmlns:a16="http://schemas.microsoft.com/office/drawing/2014/main" val="10004"/>
                  </a:ext>
                </a:extLst>
              </a:tr>
              <a:tr h="152400">
                <a:tc vMerge="1">
                  <a:txBody>
                    <a:bodyPr/>
                    <a:lstStyle/>
                    <a:p>
                      <a:endParaRPr lang="en-US"/>
                    </a:p>
                  </a:txBody>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c>
                  <a:txBody>
                    <a:bodyPr/>
                    <a:lstStyle/>
                    <a:p>
                      <a:pPr marL="0" indent="0" algn="l">
                        <a:lnSpc>
                          <a:spcPts val="1200"/>
                        </a:lnSpc>
                        <a:spcBef>
                          <a:spcPct val="0"/>
                        </a:spcBef>
                        <a:spcAft>
                          <a:spcPct val="0"/>
                        </a:spcAft>
                      </a:pPr>
                      <a:r>
                        <a:rPr lang="en-US" altLang="zh-CN" sz="800">
                          <a:latin typeface="微软雅黑" panose="020B0503020204020204" charset="-122"/>
                          <a:ea typeface="微软雅黑" panose="020B0503020204020204" charset="-122"/>
                        </a:rPr>
                        <a:t>1.6</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a:buNone/>
                      </a:pPr>
                      <a:r>
                        <a:rPr lang="en-US" sz="800">
                          <a:latin typeface="微软雅黑" panose="020B0503020204020204" charset="-122"/>
                          <a:ea typeface="微软雅黑" panose="020B0503020204020204" charset="-122"/>
                          <a:cs typeface="Arial" panose="020B0604020202020204" pitchFamily="34" charset="0"/>
                          <a:sym typeface="+mn-ea"/>
                        </a:rPr>
                        <a:t>load centre distance</a:t>
                      </a:r>
                    </a:p>
                  </a:txBody>
                  <a:tcPr marL="68580" marR="68580" marT="0" marB="0" anchor="ctr">
                    <a:lnL w="6350" cap="flat" cmpd="sng">
                      <a:solidFill>
                        <a:srgbClr val="000008"/>
                      </a:solidFill>
                      <a:prstDash val="solid"/>
                      <a:headEnd type="none" w="med" len="med"/>
                      <a:tailEnd type="none" w="med" len="med"/>
                    </a:lnL>
                    <a:lnR w="6350" cap="flat" cmpd="sng" algn="ctr">
                      <a:solidFill>
                        <a:srgbClr val="000008"/>
                      </a:solidFill>
                      <a:prstDash val="solid"/>
                      <a:roun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indent="0" algn="ctr">
                        <a:buNone/>
                      </a:pPr>
                      <a:r>
                        <a:rPr lang="en-US" sz="800" b="0" dirty="0">
                          <a:solidFill>
                            <a:srgbClr val="000000"/>
                          </a:solidFill>
                          <a:latin typeface="微软雅黑" panose="020B0503020204020204" charset="-122"/>
                          <a:ea typeface="微软雅黑" panose="020B0503020204020204" charset="-122"/>
                          <a:cs typeface="Arial" panose="020B0604020202020204" pitchFamily="34" charset="0"/>
                        </a:rPr>
                        <a:t>C(in)</a:t>
                      </a:r>
                      <a:endParaRPr lang="en-US" altLang="en-US" sz="800" b="0" dirty="0">
                        <a:solidFill>
                          <a:srgbClr val="000000"/>
                        </a:solidFill>
                        <a:latin typeface="微软雅黑" panose="020B0503020204020204" charset="-122"/>
                        <a:ea typeface="微软雅黑" panose="020B0503020204020204"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gridSpan="2">
                  <a:txBody>
                    <a:bodyPr/>
                    <a:lstStyle/>
                    <a:p>
                      <a:pPr marL="0" indent="0" algn="ctr">
                        <a:lnSpc>
                          <a:spcPts val="1200"/>
                        </a:lnSpc>
                        <a:spcBef>
                          <a:spcPct val="0"/>
                        </a:spcBef>
                        <a:spcAft>
                          <a:spcPct val="0"/>
                        </a:spcAft>
                      </a:pPr>
                      <a:r>
                        <a:rPr lang="en-US" altLang="zh-CN" sz="800" dirty="0">
                          <a:latin typeface="微软雅黑" panose="020B0503020204020204" charset="-122"/>
                          <a:ea typeface="微软雅黑" panose="020B0503020204020204" charset="-122"/>
                        </a:rPr>
                        <a:t>23.6</a:t>
                      </a:r>
                    </a:p>
                  </a:txBody>
                  <a:tcPr marL="68580" marR="68580" marT="0" marB="0" anchor="ctr">
                    <a:lnL w="6350" cap="flat" cmpd="sng" algn="ctr">
                      <a:solidFill>
                        <a:srgbClr val="000008"/>
                      </a:solidFill>
                      <a:prstDash val="solid"/>
                      <a:roun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05"/>
                  </a:ext>
                </a:extLst>
              </a:tr>
              <a:tr h="152400">
                <a:tc vMerge="1">
                  <a:txBody>
                    <a:bodyPr/>
                    <a:lstStyle/>
                    <a:p>
                      <a:endParaRPr lang="en-US"/>
                    </a:p>
                  </a:txBody>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c>
                  <a:txBody>
                    <a:bodyPr/>
                    <a:lstStyle/>
                    <a:p>
                      <a:pPr marL="0" indent="0" algn="l">
                        <a:lnSpc>
                          <a:spcPts val="1200"/>
                        </a:lnSpc>
                        <a:spcBef>
                          <a:spcPct val="0"/>
                        </a:spcBef>
                        <a:spcAft>
                          <a:spcPct val="0"/>
                        </a:spcAft>
                      </a:pPr>
                      <a:r>
                        <a:rPr lang="en-US" altLang="zh-CN" sz="800" dirty="0">
                          <a:latin typeface="微软雅黑" panose="020B0503020204020204" charset="-122"/>
                          <a:ea typeface="微软雅黑" panose="020B0503020204020204" charset="-122"/>
                        </a:rPr>
                        <a:t>1.8</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a:buNone/>
                      </a:pPr>
                      <a:r>
                        <a:rPr lang="en-US" altLang="en-US" sz="800" dirty="0">
                          <a:latin typeface="微软雅黑" panose="020B0503020204020204" charset="-122"/>
                          <a:ea typeface="微软雅黑" panose="020B0503020204020204" charset="-122"/>
                          <a:cs typeface="Arial" panose="020B0604020202020204" pitchFamily="34" charset="0"/>
                          <a:sym typeface="+mn-ea"/>
                        </a:rPr>
                        <a:t>Load </a:t>
                      </a:r>
                      <a:r>
                        <a:rPr lang="en-US" altLang="en-US" sz="800" dirty="0" err="1">
                          <a:latin typeface="微软雅黑" panose="020B0503020204020204" charset="-122"/>
                          <a:ea typeface="微软雅黑" panose="020B0503020204020204" charset="-122"/>
                          <a:cs typeface="Arial" panose="020B0604020202020204" pitchFamily="34" charset="0"/>
                          <a:sym typeface="+mn-ea"/>
                        </a:rPr>
                        <a:t>distance,centre</a:t>
                      </a:r>
                      <a:r>
                        <a:rPr lang="en-US" altLang="en-US" sz="800" dirty="0">
                          <a:latin typeface="微软雅黑" panose="020B0503020204020204" charset="-122"/>
                          <a:ea typeface="微软雅黑" panose="020B0503020204020204" charset="-122"/>
                          <a:cs typeface="Arial" panose="020B0604020202020204" pitchFamily="34" charset="0"/>
                          <a:sym typeface="+mn-ea"/>
                        </a:rPr>
                        <a:t> of drive </a:t>
                      </a:r>
                      <a:r>
                        <a:rPr lang="en-US" altLang="en-US" sz="800" dirty="0" err="1">
                          <a:latin typeface="微软雅黑" panose="020B0503020204020204" charset="-122"/>
                          <a:ea typeface="微软雅黑" panose="020B0503020204020204" charset="-122"/>
                          <a:cs typeface="Arial" panose="020B0604020202020204" pitchFamily="34" charset="0"/>
                          <a:sym typeface="+mn-ea"/>
                        </a:rPr>
                        <a:t>axie</a:t>
                      </a:r>
                      <a:r>
                        <a:rPr lang="en-US" altLang="en-US" sz="800" dirty="0">
                          <a:latin typeface="微软雅黑" panose="020B0503020204020204" charset="-122"/>
                          <a:ea typeface="微软雅黑" panose="020B0503020204020204" charset="-122"/>
                          <a:cs typeface="Arial" panose="020B0604020202020204" pitchFamily="34" charset="0"/>
                          <a:sym typeface="+mn-ea"/>
                        </a:rPr>
                        <a:t> to fork</a:t>
                      </a:r>
                    </a:p>
                  </a:txBody>
                  <a:tcPr marL="68580" marR="68580" marT="0" marB="0" anchor="ctr">
                    <a:lnL w="6350" cap="flat" cmpd="sng">
                      <a:solidFill>
                        <a:srgbClr val="000008"/>
                      </a:solidFill>
                      <a:prstDash val="solid"/>
                      <a:headEnd type="none" w="med" len="med"/>
                      <a:tailEnd type="none" w="med" len="med"/>
                    </a:lnL>
                    <a:lnR w="6350" cap="flat" cmpd="sng" algn="ctr">
                      <a:solidFill>
                        <a:srgbClr val="000008"/>
                      </a:solidFill>
                      <a:prstDash val="solid"/>
                      <a:roun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indent="0" algn="ctr">
                        <a:buNone/>
                      </a:pPr>
                      <a:r>
                        <a:rPr lang="en-US" sz="800" b="0" dirty="0">
                          <a:solidFill>
                            <a:srgbClr val="000000"/>
                          </a:solidFill>
                          <a:latin typeface="微软雅黑" panose="020B0503020204020204" charset="-122"/>
                          <a:ea typeface="微软雅黑" panose="020B0503020204020204" charset="-122"/>
                          <a:cs typeface="Arial" panose="020B0604020202020204" pitchFamily="34" charset="0"/>
                        </a:rPr>
                        <a:t>x(in)</a:t>
                      </a:r>
                      <a:endParaRPr lang="en-US" altLang="en-US" sz="800" b="0" dirty="0">
                        <a:solidFill>
                          <a:srgbClr val="000000"/>
                        </a:solidFill>
                        <a:latin typeface="微软雅黑" panose="020B0503020204020204" charset="-122"/>
                        <a:ea typeface="微软雅黑" panose="020B0503020204020204"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gridSpan="2">
                  <a:txBody>
                    <a:bodyPr/>
                    <a:lstStyle/>
                    <a:p>
                      <a:pPr marL="0" indent="0" algn="ctr">
                        <a:lnSpc>
                          <a:spcPts val="1200"/>
                        </a:lnSpc>
                        <a:spcBef>
                          <a:spcPct val="0"/>
                        </a:spcBef>
                        <a:spcAft>
                          <a:spcPct val="0"/>
                        </a:spcAft>
                      </a:pPr>
                      <a:r>
                        <a:rPr lang="en-US" altLang="zh-CN" sz="800" dirty="0">
                          <a:latin typeface="微软雅黑" panose="020B0503020204020204" charset="-122"/>
                          <a:ea typeface="微软雅黑" panose="020B0503020204020204" charset="-122"/>
                        </a:rPr>
                        <a:t>37.4</a:t>
                      </a:r>
                    </a:p>
                  </a:txBody>
                  <a:tcPr marL="68580" marR="68580" marT="0" marB="0" anchor="ctr">
                    <a:lnL w="6350" cap="flat" cmpd="sng" algn="ctr">
                      <a:solidFill>
                        <a:srgbClr val="000008"/>
                      </a:solidFill>
                      <a:prstDash val="solid"/>
                      <a:roun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06"/>
                  </a:ext>
                </a:extLst>
              </a:tr>
              <a:tr h="152400">
                <a:tc vMerge="1">
                  <a:txBody>
                    <a:bodyPr/>
                    <a:lstStyle/>
                    <a:p>
                      <a:endParaRPr lang="en-US"/>
                    </a:p>
                  </a:txBody>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B w="6350" cap="flat" cmpd="sng">
                      <a:solidFill>
                        <a:srgbClr val="000008"/>
                      </a:solidFill>
                      <a:prstDash val="solid"/>
                      <a:headEnd type="none" w="med" len="med"/>
                      <a:tailEnd type="none" w="med" len="med"/>
                    </a:lnB>
                  </a:tcPr>
                </a:tc>
                <a:tc>
                  <a:txBody>
                    <a:bodyPr/>
                    <a:lstStyle/>
                    <a:p>
                      <a:pPr marL="0" indent="0" algn="l">
                        <a:lnSpc>
                          <a:spcPts val="1200"/>
                        </a:lnSpc>
                        <a:spcBef>
                          <a:spcPct val="0"/>
                        </a:spcBef>
                        <a:spcAft>
                          <a:spcPct val="0"/>
                        </a:spcAft>
                      </a:pPr>
                      <a:r>
                        <a:rPr lang="en-US" altLang="zh-CN" sz="800" dirty="0">
                          <a:latin typeface="微软雅黑" panose="020B0503020204020204" charset="-122"/>
                          <a:ea typeface="微软雅黑" panose="020B0503020204020204" charset="-122"/>
                        </a:rPr>
                        <a:t>1.9</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a:buNone/>
                      </a:pPr>
                      <a:r>
                        <a:rPr lang="en-US" altLang="en-US" sz="800" dirty="0">
                          <a:latin typeface="微软雅黑" panose="020B0503020204020204" charset="-122"/>
                          <a:ea typeface="微软雅黑" panose="020B0503020204020204" charset="-122"/>
                          <a:cs typeface="Arial" panose="020B0604020202020204" pitchFamily="34" charset="0"/>
                          <a:sym typeface="+mn-ea"/>
                        </a:rPr>
                        <a:t>Wheelbase</a:t>
                      </a:r>
                    </a:p>
                  </a:txBody>
                  <a:tcPr marL="68580" marR="68580" marT="0" marB="0" anchor="ctr">
                    <a:lnL w="6350" cap="flat" cmpd="sng">
                      <a:solidFill>
                        <a:srgbClr val="000008"/>
                      </a:solidFill>
                      <a:prstDash val="solid"/>
                      <a:headEnd type="none" w="med" len="med"/>
                      <a:tailEnd type="none" w="med" len="med"/>
                    </a:lnL>
                    <a:lnR w="6350" cap="flat" cmpd="sng" algn="ctr">
                      <a:solidFill>
                        <a:srgbClr val="000008"/>
                      </a:solidFill>
                      <a:prstDash val="solid"/>
                      <a:roun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indent="0" algn="ctr">
                        <a:buNone/>
                      </a:pPr>
                      <a:r>
                        <a:rPr lang="en-US" sz="800" b="0" dirty="0">
                          <a:solidFill>
                            <a:srgbClr val="000000"/>
                          </a:solidFill>
                          <a:latin typeface="微软雅黑" panose="020B0503020204020204" charset="-122"/>
                          <a:ea typeface="微软雅黑" panose="020B0503020204020204" charset="-122"/>
                          <a:cs typeface="Arial" panose="020B0604020202020204" pitchFamily="34" charset="0"/>
                        </a:rPr>
                        <a:t>Y(in)</a:t>
                      </a:r>
                      <a:endParaRPr lang="en-US" altLang="en-US" sz="800" b="0" dirty="0">
                        <a:solidFill>
                          <a:srgbClr val="000000"/>
                        </a:solidFill>
                        <a:latin typeface="微软雅黑" panose="020B0503020204020204" charset="-122"/>
                        <a:ea typeface="微软雅黑" panose="020B0503020204020204"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gridSpan="2">
                  <a:txBody>
                    <a:bodyPr/>
                    <a:lstStyle/>
                    <a:p>
                      <a:pPr marL="0" indent="0" algn="ctr">
                        <a:lnSpc>
                          <a:spcPts val="1200"/>
                        </a:lnSpc>
                        <a:spcBef>
                          <a:spcPct val="0"/>
                        </a:spcBef>
                        <a:spcAft>
                          <a:spcPct val="0"/>
                        </a:spcAft>
                      </a:pPr>
                      <a:r>
                        <a:rPr lang="en-US" altLang="zh-CN" sz="800" dirty="0">
                          <a:latin typeface="微软雅黑" panose="020B0503020204020204" charset="-122"/>
                          <a:ea typeface="微软雅黑" panose="020B0503020204020204" charset="-122"/>
                        </a:rPr>
                        <a:t>53.1</a:t>
                      </a:r>
                    </a:p>
                  </a:txBody>
                  <a:tcPr marL="68580" marR="68580" marT="0" marB="0" anchor="ctr">
                    <a:lnL w="6350" cap="flat" cmpd="sng" algn="ctr">
                      <a:solidFill>
                        <a:srgbClr val="000008"/>
                      </a:solidFill>
                      <a:prstDash val="solid"/>
                      <a:roun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07"/>
                  </a:ext>
                </a:extLst>
              </a:tr>
              <a:tr h="152400">
                <a:tc rowSpan="3">
                  <a:txBody>
                    <a:bodyPr/>
                    <a:lstStyle/>
                    <a:p>
                      <a:pPr marL="0" indent="0" algn="ctr">
                        <a:lnSpc>
                          <a:spcPts val="1200"/>
                        </a:lnSpc>
                        <a:spcBef>
                          <a:spcPct val="0"/>
                        </a:spcBef>
                        <a:spcAft>
                          <a:spcPct val="0"/>
                        </a:spcAft>
                      </a:pPr>
                      <a:r>
                        <a:rPr lang="en-US" sz="800" b="1" dirty="0">
                          <a:latin typeface="微软雅黑" panose="020B0503020204020204" charset="-122"/>
                          <a:ea typeface="微软雅黑" panose="020B0503020204020204" charset="-122"/>
                          <a:cs typeface="Arial" panose="020B0604020202020204" pitchFamily="34" charset="0"/>
                          <a:sym typeface="+mn-ea"/>
                        </a:rPr>
                        <a:t>Weight</a:t>
                      </a:r>
                    </a:p>
                  </a:txBody>
                  <a:tcPr marL="68580" marR="68580" marT="0" marB="0" vert="vert27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lnSpc>
                          <a:spcPts val="1200"/>
                        </a:lnSpc>
                        <a:spcBef>
                          <a:spcPct val="0"/>
                        </a:spcBef>
                        <a:spcAft>
                          <a:spcPct val="0"/>
                        </a:spcAft>
                      </a:pPr>
                      <a:r>
                        <a:rPr lang="en-US" altLang="zh-CN" sz="800" dirty="0">
                          <a:latin typeface="微软雅黑" panose="020B0503020204020204" charset="-122"/>
                          <a:ea typeface="微软雅黑" panose="020B0503020204020204" charset="-122"/>
                        </a:rPr>
                        <a:t>2.1</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lnSpc>
                          <a:spcPts val="1200"/>
                        </a:lnSpc>
                        <a:spcBef>
                          <a:spcPct val="0"/>
                        </a:spcBef>
                        <a:spcAft>
                          <a:spcPct val="0"/>
                        </a:spcAft>
                      </a:pPr>
                      <a:r>
                        <a:rPr lang="en-US" sz="800" dirty="0">
                          <a:latin typeface="微软雅黑" panose="020B0503020204020204" charset="-122"/>
                          <a:ea typeface="微软雅黑" panose="020B0503020204020204" charset="-122"/>
                          <a:cs typeface="微软雅黑" panose="020B0503020204020204" charset="-122"/>
                          <a:sym typeface="+mn-ea"/>
                        </a:rPr>
                        <a:t>Service weight </a:t>
                      </a:r>
                      <a:r>
                        <a:rPr lang="zh-CN" altLang="en-US" sz="800" dirty="0">
                          <a:latin typeface="微软雅黑" panose="020B0503020204020204" charset="-122"/>
                          <a:ea typeface="微软雅黑" panose="020B0503020204020204" charset="-122"/>
                          <a:cs typeface="微软雅黑" panose="020B0503020204020204" charset="-122"/>
                        </a:rPr>
                        <a:t> </a:t>
                      </a:r>
                    </a:p>
                  </a:txBody>
                  <a:tcPr marL="68580" marR="68580" marT="0" marB="0" anchor="ctr">
                    <a:lnL w="6350" cap="flat" cmpd="sng">
                      <a:solidFill>
                        <a:srgbClr val="000008"/>
                      </a:solidFill>
                      <a:prstDash val="solid"/>
                      <a:headEnd type="none" w="med" len="med"/>
                      <a:tailEnd type="none" w="med" len="med"/>
                    </a:lnL>
                    <a:lnR w="6350" cap="flat" cmpd="sng" algn="ctr">
                      <a:solidFill>
                        <a:srgbClr val="000008"/>
                      </a:solidFill>
                      <a:prstDash val="solid"/>
                      <a:roun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indent="0" algn="ctr">
                        <a:buNone/>
                      </a:pPr>
                      <a:r>
                        <a:rPr lang="en-US" altLang="en-US" sz="800" b="0" dirty="0">
                          <a:solidFill>
                            <a:srgbClr val="000000"/>
                          </a:solidFill>
                          <a:latin typeface="微软雅黑" panose="020B0503020204020204" charset="-122"/>
                          <a:ea typeface="微软雅黑" panose="020B0503020204020204" charset="-122"/>
                          <a:cs typeface="Arial" panose="020B0604020202020204" pitchFamily="34" charset="0"/>
                        </a:rPr>
                        <a:t>Lbs.</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gridSpan="2">
                  <a:txBody>
                    <a:bodyPr/>
                    <a:lstStyle/>
                    <a:p>
                      <a:pPr marL="0" indent="0" algn="ctr">
                        <a:lnSpc>
                          <a:spcPts val="1200"/>
                        </a:lnSpc>
                        <a:spcBef>
                          <a:spcPct val="0"/>
                        </a:spcBef>
                        <a:spcAft>
                          <a:spcPct val="0"/>
                        </a:spcAft>
                      </a:pPr>
                      <a:r>
                        <a:rPr lang="en-US" altLang="zh-CN" sz="800" dirty="0">
                          <a:latin typeface="微软雅黑" panose="020B0503020204020204" charset="-122"/>
                          <a:ea typeface="微软雅黑" panose="020B0503020204020204" charset="-122"/>
                        </a:rPr>
                        <a:t>734</a:t>
                      </a:r>
                    </a:p>
                  </a:txBody>
                  <a:tcPr marL="68580" marR="68580" marT="0" marB="0" anchor="ctr">
                    <a:lnL w="6350" cap="flat" cmpd="sng" algn="ctr">
                      <a:solidFill>
                        <a:srgbClr val="000008"/>
                      </a:solidFill>
                      <a:prstDash val="solid"/>
                      <a:roun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08"/>
                  </a:ext>
                </a:extLst>
              </a:tr>
              <a:tr h="152400">
                <a:tc vMerge="1">
                  <a:txBody>
                    <a:bodyPr/>
                    <a:lstStyle/>
                    <a:p>
                      <a:endParaRPr lang="en-US"/>
                    </a:p>
                  </a:txBody>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c>
                  <a:txBody>
                    <a:bodyPr/>
                    <a:lstStyle/>
                    <a:p>
                      <a:pPr marL="0" indent="0" algn="l">
                        <a:lnSpc>
                          <a:spcPts val="1200"/>
                        </a:lnSpc>
                        <a:spcBef>
                          <a:spcPct val="0"/>
                        </a:spcBef>
                        <a:spcAft>
                          <a:spcPct val="0"/>
                        </a:spcAft>
                      </a:pPr>
                      <a:r>
                        <a:rPr lang="en-US" altLang="zh-CN" sz="800" dirty="0">
                          <a:latin typeface="微软雅黑" panose="020B0503020204020204" charset="-122"/>
                          <a:ea typeface="微软雅黑" panose="020B0503020204020204" charset="-122"/>
                        </a:rPr>
                        <a:t>2.2</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a:buNone/>
                      </a:pPr>
                      <a:r>
                        <a:rPr lang="en-US" sz="800">
                          <a:latin typeface="微软雅黑" panose="020B0503020204020204" charset="-122"/>
                          <a:ea typeface="微软雅黑" panose="020B0503020204020204" charset="-122"/>
                          <a:cs typeface="微软雅黑" panose="020B0503020204020204" charset="-122"/>
                          <a:sym typeface="+mn-ea"/>
                        </a:rPr>
                        <a:t>Axle loading,laden front/rear</a:t>
                      </a:r>
                    </a:p>
                  </a:txBody>
                  <a:tcPr marL="68580" marR="68580" marT="0" marB="0" anchor="ctr">
                    <a:lnL w="6350" cap="flat" cmpd="sng">
                      <a:solidFill>
                        <a:srgbClr val="000008"/>
                      </a:solidFill>
                      <a:prstDash val="solid"/>
                      <a:headEnd type="none" w="med" len="med"/>
                      <a:tailEnd type="none" w="med" len="med"/>
                    </a:lnL>
                    <a:lnR w="6350" cap="flat" cmpd="sng" algn="ctr">
                      <a:solidFill>
                        <a:srgbClr val="000008"/>
                      </a:solidFill>
                      <a:prstDash val="solid"/>
                      <a:roun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indent="0" algn="ctr">
                        <a:buNone/>
                      </a:pPr>
                      <a:r>
                        <a:rPr lang="en-US" altLang="en-US" sz="800" b="0" dirty="0">
                          <a:solidFill>
                            <a:srgbClr val="000000"/>
                          </a:solidFill>
                          <a:latin typeface="微软雅黑" panose="020B0503020204020204" charset="-122"/>
                          <a:ea typeface="微软雅黑" panose="020B0503020204020204" charset="-122"/>
                          <a:cs typeface="Arial" panose="020B0604020202020204" pitchFamily="34" charset="0"/>
                        </a:rPr>
                        <a:t>Lbs.</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gridSpan="2">
                  <a:txBody>
                    <a:bodyPr/>
                    <a:lstStyle/>
                    <a:p>
                      <a:pPr marL="0" indent="0" algn="ctr">
                        <a:lnSpc>
                          <a:spcPts val="1200"/>
                        </a:lnSpc>
                        <a:spcBef>
                          <a:spcPct val="0"/>
                        </a:spcBef>
                        <a:spcAft>
                          <a:spcPct val="0"/>
                        </a:spcAft>
                      </a:pPr>
                      <a:r>
                        <a:rPr lang="en-US" altLang="zh-CN" sz="800">
                          <a:latin typeface="微软雅黑" panose="020B0503020204020204" charset="-122"/>
                          <a:ea typeface="微软雅黑" panose="020B0503020204020204" charset="-122"/>
                        </a:rPr>
                        <a:t>\</a:t>
                      </a:r>
                    </a:p>
                  </a:txBody>
                  <a:tcPr marL="68580" marR="68580" marT="0" marB="0" anchor="ctr">
                    <a:lnL w="6350" cap="flat" cmpd="sng" algn="ctr">
                      <a:solidFill>
                        <a:srgbClr val="000008"/>
                      </a:solidFill>
                      <a:prstDash val="solid"/>
                      <a:roun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09"/>
                  </a:ext>
                </a:extLst>
              </a:tr>
              <a:tr h="152400">
                <a:tc vMerge="1">
                  <a:txBody>
                    <a:bodyPr/>
                    <a:lstStyle/>
                    <a:p>
                      <a:endParaRPr lang="en-US"/>
                    </a:p>
                  </a:txBody>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B w="6350" cap="flat" cmpd="sng">
                      <a:solidFill>
                        <a:srgbClr val="000008"/>
                      </a:solidFill>
                      <a:prstDash val="solid"/>
                      <a:headEnd type="none" w="med" len="med"/>
                      <a:tailEnd type="none" w="med" len="med"/>
                    </a:lnB>
                  </a:tcPr>
                </a:tc>
                <a:tc>
                  <a:txBody>
                    <a:bodyPr/>
                    <a:lstStyle/>
                    <a:p>
                      <a:pPr marL="0" indent="0" algn="l">
                        <a:lnSpc>
                          <a:spcPts val="1200"/>
                        </a:lnSpc>
                        <a:spcBef>
                          <a:spcPct val="0"/>
                        </a:spcBef>
                        <a:spcAft>
                          <a:spcPct val="0"/>
                        </a:spcAft>
                      </a:pPr>
                      <a:r>
                        <a:rPr lang="en-US" altLang="zh-CN" sz="800">
                          <a:latin typeface="微软雅黑" panose="020B0503020204020204" charset="-122"/>
                          <a:ea typeface="微软雅黑" panose="020B0503020204020204" charset="-122"/>
                        </a:rPr>
                        <a:t>2.3</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a:buNone/>
                      </a:pPr>
                      <a:r>
                        <a:rPr lang="en-US" sz="800">
                          <a:latin typeface="微软雅黑" panose="020B0503020204020204" charset="-122"/>
                          <a:ea typeface="微软雅黑" panose="020B0503020204020204" charset="-122"/>
                          <a:cs typeface="微软雅黑" panose="020B0503020204020204" charset="-122"/>
                          <a:sym typeface="+mn-ea"/>
                        </a:rPr>
                        <a:t>Axle loading,unladen front/rear</a:t>
                      </a:r>
                    </a:p>
                  </a:txBody>
                  <a:tcPr marL="68580" marR="68580" marT="0" marB="0" anchor="ctr">
                    <a:lnL w="6350" cap="flat" cmpd="sng">
                      <a:solidFill>
                        <a:srgbClr val="000008"/>
                      </a:solidFill>
                      <a:prstDash val="solid"/>
                      <a:headEnd type="none" w="med" len="med"/>
                      <a:tailEnd type="none" w="med" len="med"/>
                    </a:lnL>
                    <a:lnR w="6350" cap="flat" cmpd="sng" algn="ctr">
                      <a:solidFill>
                        <a:srgbClr val="000008"/>
                      </a:solidFill>
                      <a:prstDash val="solid"/>
                      <a:roun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indent="0" algn="ctr">
                        <a:buNone/>
                      </a:pPr>
                      <a:r>
                        <a:rPr lang="en-US" altLang="en-US" sz="800" b="0" dirty="0">
                          <a:solidFill>
                            <a:srgbClr val="000000"/>
                          </a:solidFill>
                          <a:latin typeface="微软雅黑" panose="020B0503020204020204" charset="-122"/>
                          <a:ea typeface="微软雅黑" panose="020B0503020204020204" charset="-122"/>
                          <a:cs typeface="Arial" panose="020B0604020202020204" pitchFamily="34" charset="0"/>
                        </a:rPr>
                        <a:t>Lbs.</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gridSpan="2">
                  <a:txBody>
                    <a:bodyPr/>
                    <a:lstStyle/>
                    <a:p>
                      <a:pPr marL="0" indent="0" algn="ctr">
                        <a:lnSpc>
                          <a:spcPts val="1200"/>
                        </a:lnSpc>
                        <a:spcBef>
                          <a:spcPct val="0"/>
                        </a:spcBef>
                        <a:spcAft>
                          <a:spcPct val="0"/>
                        </a:spcAft>
                      </a:pPr>
                      <a:r>
                        <a:rPr lang="en-US" altLang="zh-CN" sz="800">
                          <a:latin typeface="微软雅黑" panose="020B0503020204020204" charset="-122"/>
                          <a:ea typeface="微软雅黑" panose="020B0503020204020204" charset="-122"/>
                        </a:rPr>
                        <a:t>\</a:t>
                      </a:r>
                    </a:p>
                  </a:txBody>
                  <a:tcPr marL="68580" marR="68580" marT="0" marB="0" anchor="ctr">
                    <a:lnL w="6350" cap="flat" cmpd="sng" algn="ctr">
                      <a:solidFill>
                        <a:srgbClr val="000008"/>
                      </a:solidFill>
                      <a:prstDash val="solid"/>
                      <a:roun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10"/>
                  </a:ext>
                </a:extLst>
              </a:tr>
              <a:tr h="152400">
                <a:tc rowSpan="7">
                  <a:txBody>
                    <a:bodyPr/>
                    <a:lstStyle/>
                    <a:p>
                      <a:pPr marL="0" indent="0" algn="ctr">
                        <a:lnSpc>
                          <a:spcPts val="1200"/>
                        </a:lnSpc>
                        <a:spcBef>
                          <a:spcPct val="0"/>
                        </a:spcBef>
                        <a:spcAft>
                          <a:spcPct val="0"/>
                        </a:spcAft>
                      </a:pPr>
                      <a:r>
                        <a:rPr lang="en-US" sz="800" b="1">
                          <a:latin typeface="微软雅黑" panose="020B0503020204020204" charset="-122"/>
                          <a:ea typeface="微软雅黑" panose="020B0503020204020204" charset="-122"/>
                          <a:cs typeface="Arial" panose="020B0604020202020204" pitchFamily="34" charset="0"/>
                          <a:sym typeface="+mn-ea"/>
                        </a:rPr>
                        <a:t>Tires,chassis</a:t>
                      </a:r>
                    </a:p>
                  </a:txBody>
                  <a:tcPr marL="68580" marR="68580" marT="0" marB="0" vert="vert27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lnSpc>
                          <a:spcPts val="1200"/>
                        </a:lnSpc>
                        <a:spcBef>
                          <a:spcPct val="0"/>
                        </a:spcBef>
                        <a:spcAft>
                          <a:spcPct val="0"/>
                        </a:spcAft>
                      </a:pPr>
                      <a:r>
                        <a:rPr lang="en-US" altLang="zh-CN" sz="800">
                          <a:latin typeface="微软雅黑" panose="020B0503020204020204" charset="-122"/>
                          <a:ea typeface="微软雅黑" panose="020B0503020204020204" charset="-122"/>
                        </a:rPr>
                        <a:t>3.1</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a:buNone/>
                      </a:pPr>
                      <a:r>
                        <a:rPr lang="en-US" altLang="en-US" sz="800">
                          <a:latin typeface="微软雅黑" panose="020B0503020204020204" charset="-122"/>
                          <a:ea typeface="微软雅黑" panose="020B0503020204020204" charset="-122"/>
                          <a:cs typeface="微软雅黑" panose="020B0503020204020204" charset="-122"/>
                          <a:sym typeface="+mn-ea"/>
                        </a:rPr>
                        <a:t>Tires</a:t>
                      </a:r>
                    </a:p>
                  </a:txBody>
                  <a:tcPr marL="68580" marR="68580" marT="0" marB="0" anchor="ctr">
                    <a:lnL w="6350" cap="flat" cmpd="sng">
                      <a:solidFill>
                        <a:srgbClr val="000008"/>
                      </a:solidFill>
                      <a:prstDash val="solid"/>
                      <a:headEnd type="none" w="med" len="med"/>
                      <a:tailEnd type="none" w="med" len="med"/>
                    </a:lnL>
                    <a:lnR w="6350" cap="flat" cmpd="sng" algn="ctr">
                      <a:solidFill>
                        <a:srgbClr val="000008"/>
                      </a:solidFill>
                      <a:prstDash val="solid"/>
                      <a:roun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indent="0" algn="ctr">
                        <a:buNone/>
                      </a:pPr>
                      <a:r>
                        <a:rPr lang="en-US" sz="800" b="0" dirty="0">
                          <a:solidFill>
                            <a:srgbClr val="000000"/>
                          </a:solidFill>
                          <a:latin typeface="微软雅黑" panose="020B0503020204020204" charset="-122"/>
                          <a:ea typeface="微软雅黑" panose="020B0503020204020204" charset="-122"/>
                          <a:cs typeface="Arial" panose="020B0604020202020204" pitchFamily="34" charset="0"/>
                        </a:rPr>
                        <a:t> </a:t>
                      </a:r>
                      <a:endParaRPr lang="en-US" altLang="en-US" sz="800" b="0" dirty="0">
                        <a:solidFill>
                          <a:srgbClr val="000000"/>
                        </a:solidFill>
                        <a:latin typeface="微软雅黑" panose="020B0503020204020204" charset="-122"/>
                        <a:ea typeface="微软雅黑" panose="020B0503020204020204"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gridSpan="2">
                  <a:txBody>
                    <a:bodyPr/>
                    <a:lstStyle/>
                    <a:p>
                      <a:pPr indent="0" algn="ctr">
                        <a:buNone/>
                      </a:pPr>
                      <a:r>
                        <a:rPr lang="en-US" sz="800">
                          <a:latin typeface="微软雅黑" panose="020B0503020204020204" charset="-122"/>
                          <a:ea typeface="微软雅黑" panose="020B0503020204020204" charset="-122"/>
                          <a:cs typeface="宋体" panose="02010600030101010101" pitchFamily="2" charset="-122"/>
                          <a:sym typeface="+mn-ea"/>
                        </a:rPr>
                        <a:t>PU</a:t>
                      </a:r>
                    </a:p>
                  </a:txBody>
                  <a:tcPr marL="68580" marR="68580" marT="0" marB="0" anchor="ctr">
                    <a:lnL w="6350" cap="flat" cmpd="sng" algn="ctr">
                      <a:solidFill>
                        <a:srgbClr val="000008"/>
                      </a:solidFill>
                      <a:prstDash val="solid"/>
                      <a:roun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11"/>
                  </a:ext>
                </a:extLst>
              </a:tr>
              <a:tr h="152400">
                <a:tc vMerge="1">
                  <a:txBody>
                    <a:bodyPr/>
                    <a:lstStyle/>
                    <a:p>
                      <a:endParaRPr lang="en-US"/>
                    </a:p>
                  </a:txBody>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c>
                  <a:txBody>
                    <a:bodyPr/>
                    <a:lstStyle/>
                    <a:p>
                      <a:pPr marL="0" indent="0" algn="l">
                        <a:lnSpc>
                          <a:spcPts val="1200"/>
                        </a:lnSpc>
                        <a:spcBef>
                          <a:spcPct val="0"/>
                        </a:spcBef>
                        <a:spcAft>
                          <a:spcPct val="0"/>
                        </a:spcAft>
                      </a:pPr>
                      <a:r>
                        <a:rPr lang="en-US" altLang="zh-CN" sz="800">
                          <a:latin typeface="微软雅黑" panose="020B0503020204020204" charset="-122"/>
                          <a:ea typeface="微软雅黑" panose="020B0503020204020204" charset="-122"/>
                        </a:rPr>
                        <a:t>3.2</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a:buNone/>
                      </a:pPr>
                      <a:r>
                        <a:rPr lang="en-US" sz="800">
                          <a:latin typeface="微软雅黑" panose="020B0503020204020204" charset="-122"/>
                          <a:ea typeface="微软雅黑" panose="020B0503020204020204" charset="-122"/>
                          <a:cs typeface="Arial" panose="020B0604020202020204" pitchFamily="34" charset="0"/>
                          <a:sym typeface="+mn-ea"/>
                        </a:rPr>
                        <a:t>Tire size,front</a:t>
                      </a:r>
                    </a:p>
                  </a:txBody>
                  <a:tcPr marL="68580" marR="68580" marT="0" marB="0" anchor="ctr">
                    <a:lnL w="6350" cap="flat" cmpd="sng">
                      <a:solidFill>
                        <a:srgbClr val="000008"/>
                      </a:solidFill>
                      <a:prstDash val="solid"/>
                      <a:headEnd type="none" w="med" len="med"/>
                      <a:tailEnd type="none" w="med" len="med"/>
                    </a:lnL>
                    <a:lnR w="6350" cap="flat" cmpd="sng" algn="ctr">
                      <a:solidFill>
                        <a:srgbClr val="000008"/>
                      </a:solidFill>
                      <a:prstDash val="solid"/>
                      <a:roun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indent="0" algn="ctr">
                        <a:buNone/>
                      </a:pPr>
                      <a:r>
                        <a:rPr lang="en-US" sz="800" dirty="0" err="1">
                          <a:latin typeface="微软雅黑" panose="020B0503020204020204" charset="-122"/>
                          <a:ea typeface="微软雅黑" panose="020B0503020204020204" charset="-122"/>
                          <a:cs typeface="宋体" panose="02010600030101010101" pitchFamily="2" charset="-122"/>
                          <a:sym typeface="+mn-ea"/>
                        </a:rPr>
                        <a:t>Φ</a:t>
                      </a:r>
                      <a:r>
                        <a:rPr lang="en-US" sz="800" b="0" dirty="0" err="1">
                          <a:solidFill>
                            <a:srgbClr val="000000"/>
                          </a:solidFill>
                          <a:latin typeface="微软雅黑" panose="020B0503020204020204" charset="-122"/>
                          <a:ea typeface="微软雅黑" panose="020B0503020204020204" charset="-122"/>
                          <a:cs typeface="Arial" panose="020B0604020202020204" pitchFamily="34" charset="0"/>
                        </a:rPr>
                        <a:t>xW</a:t>
                      </a:r>
                      <a:r>
                        <a:rPr lang="en-US" sz="800" b="0" dirty="0">
                          <a:solidFill>
                            <a:srgbClr val="000000"/>
                          </a:solidFill>
                          <a:latin typeface="微软雅黑" panose="020B0503020204020204" charset="-122"/>
                          <a:ea typeface="微软雅黑" panose="020B0503020204020204" charset="-122"/>
                          <a:cs typeface="Arial" panose="020B0604020202020204" pitchFamily="34" charset="0"/>
                        </a:rPr>
                        <a:t> (in)</a:t>
                      </a:r>
                      <a:endParaRPr lang="en-US" altLang="en-US" sz="800" b="0" dirty="0">
                        <a:solidFill>
                          <a:srgbClr val="000000"/>
                        </a:solidFill>
                        <a:latin typeface="微软雅黑" panose="020B0503020204020204" charset="-122"/>
                        <a:ea typeface="微软雅黑" panose="020B0503020204020204"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gridSpan="2">
                  <a:txBody>
                    <a:bodyPr/>
                    <a:lstStyle/>
                    <a:p>
                      <a:pPr marL="0" indent="0" algn="ctr">
                        <a:lnSpc>
                          <a:spcPts val="1200"/>
                        </a:lnSpc>
                        <a:spcBef>
                          <a:spcPct val="0"/>
                        </a:spcBef>
                        <a:spcAft>
                          <a:spcPct val="0"/>
                        </a:spcAft>
                      </a:pPr>
                      <a:r>
                        <a:rPr lang="el-GR" altLang="zh-CN" sz="800" dirty="0">
                          <a:latin typeface="+mn-ea"/>
                          <a:cs typeface="+mn-ea"/>
                          <a:sym typeface="+mn-ea"/>
                        </a:rPr>
                        <a:t>Φ</a:t>
                      </a:r>
                      <a:r>
                        <a:rPr lang="en-US" altLang="zh-CN" sz="800" dirty="0">
                          <a:latin typeface="+mn-ea"/>
                          <a:cs typeface="+mn-ea"/>
                          <a:sym typeface="+mn-ea"/>
                        </a:rPr>
                        <a:t>8.3x3.0</a:t>
                      </a:r>
                      <a:endParaRPr lang="en-US" altLang="zh-CN" sz="800" dirty="0">
                        <a:latin typeface="微软雅黑" panose="020B0503020204020204" charset="-122"/>
                        <a:ea typeface="微软雅黑" panose="020B0503020204020204" charset="-122"/>
                        <a:cs typeface="微软雅黑" panose="020B0503020204020204" charset="-122"/>
                      </a:endParaRPr>
                    </a:p>
                  </a:txBody>
                  <a:tcPr marL="68580" marR="68580" marT="0" marB="0" anchor="ctr">
                    <a:lnL w="6350" cap="flat" cmpd="sng" algn="ctr">
                      <a:solidFill>
                        <a:srgbClr val="000008"/>
                      </a:solidFill>
                      <a:prstDash val="solid"/>
                      <a:roun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12"/>
                  </a:ext>
                </a:extLst>
              </a:tr>
              <a:tr h="152400">
                <a:tc vMerge="1">
                  <a:txBody>
                    <a:bodyPr/>
                    <a:lstStyle/>
                    <a:p>
                      <a:endParaRPr lang="en-US"/>
                    </a:p>
                  </a:txBody>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c>
                  <a:txBody>
                    <a:bodyPr/>
                    <a:lstStyle/>
                    <a:p>
                      <a:pPr marL="0" indent="0" algn="l">
                        <a:lnSpc>
                          <a:spcPts val="1200"/>
                        </a:lnSpc>
                        <a:spcBef>
                          <a:spcPct val="0"/>
                        </a:spcBef>
                        <a:spcAft>
                          <a:spcPct val="0"/>
                        </a:spcAft>
                      </a:pPr>
                      <a:r>
                        <a:rPr lang="en-US" altLang="zh-CN" sz="800">
                          <a:latin typeface="微软雅黑" panose="020B0503020204020204" charset="-122"/>
                          <a:ea typeface="微软雅黑" panose="020B0503020204020204" charset="-122"/>
                        </a:rPr>
                        <a:t>3.3</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indent="0">
                        <a:buNone/>
                      </a:pPr>
                      <a:r>
                        <a:rPr lang="en-US" sz="800">
                          <a:latin typeface="微软雅黑" panose="020B0503020204020204" charset="-122"/>
                          <a:ea typeface="微软雅黑" panose="020B0503020204020204" charset="-122"/>
                          <a:cs typeface="Arial" panose="020B0604020202020204" pitchFamily="34" charset="0"/>
                          <a:sym typeface="+mn-ea"/>
                        </a:rPr>
                        <a:t>Tire size,rear</a:t>
                      </a:r>
                    </a:p>
                  </a:txBody>
                  <a:tcPr marL="68580" marR="68580" marT="0" marB="0" anchor="ctr">
                    <a:lnL w="6350" cap="flat" cmpd="sng">
                      <a:solidFill>
                        <a:srgbClr val="000008"/>
                      </a:solidFill>
                      <a:prstDash val="solid"/>
                      <a:headEnd type="none" w="med" len="med"/>
                      <a:tailEnd type="none" w="med" len="med"/>
                    </a:lnL>
                    <a:lnR w="6350" cap="flat" cmpd="sng" algn="ctr">
                      <a:solidFill>
                        <a:srgbClr val="000008"/>
                      </a:solidFill>
                      <a:prstDash val="solid"/>
                      <a:roun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indent="0" algn="ctr">
                        <a:buNone/>
                      </a:pPr>
                      <a:r>
                        <a:rPr lang="en-US" sz="800" dirty="0" err="1">
                          <a:latin typeface="微软雅黑" panose="020B0503020204020204" charset="-122"/>
                          <a:ea typeface="微软雅黑" panose="020B0503020204020204" charset="-122"/>
                          <a:cs typeface="宋体" panose="02010600030101010101" pitchFamily="2" charset="-122"/>
                          <a:sym typeface="+mn-ea"/>
                        </a:rPr>
                        <a:t>Φ</a:t>
                      </a:r>
                      <a:r>
                        <a:rPr lang="en-US" sz="800" b="0" dirty="0" err="1">
                          <a:solidFill>
                            <a:srgbClr val="000000"/>
                          </a:solidFill>
                          <a:latin typeface="微软雅黑" panose="020B0503020204020204" charset="-122"/>
                          <a:ea typeface="微软雅黑" panose="020B0503020204020204" charset="-122"/>
                          <a:cs typeface="Arial" panose="020B0604020202020204" pitchFamily="34" charset="0"/>
                        </a:rPr>
                        <a:t>xW</a:t>
                      </a:r>
                      <a:r>
                        <a:rPr lang="en-US" sz="800" b="0" dirty="0">
                          <a:solidFill>
                            <a:srgbClr val="000000"/>
                          </a:solidFill>
                          <a:latin typeface="微软雅黑" panose="020B0503020204020204" charset="-122"/>
                          <a:ea typeface="微软雅黑" panose="020B0503020204020204" charset="-122"/>
                          <a:cs typeface="Arial" panose="020B0604020202020204" pitchFamily="34" charset="0"/>
                        </a:rPr>
                        <a:t> (in)</a:t>
                      </a:r>
                      <a:endParaRPr lang="en-US" altLang="en-US" sz="800" b="0" dirty="0">
                        <a:solidFill>
                          <a:srgbClr val="000000"/>
                        </a:solidFill>
                        <a:latin typeface="微软雅黑" panose="020B0503020204020204" charset="-122"/>
                        <a:ea typeface="微软雅黑" panose="020B0503020204020204"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gridSpan="2">
                  <a:txBody>
                    <a:bodyPr/>
                    <a:lstStyle/>
                    <a:p>
                      <a:pPr marL="0" indent="0" algn="ctr">
                        <a:lnSpc>
                          <a:spcPts val="1200"/>
                        </a:lnSpc>
                        <a:spcBef>
                          <a:spcPct val="0"/>
                        </a:spcBef>
                        <a:spcAft>
                          <a:spcPct val="0"/>
                        </a:spcAft>
                      </a:pPr>
                      <a:r>
                        <a:rPr lang="el-GR" altLang="zh-CN" sz="800" dirty="0">
                          <a:latin typeface="+mn-ea"/>
                          <a:cs typeface="+mn-ea"/>
                          <a:sym typeface="+mn-ea"/>
                        </a:rPr>
                        <a:t>Φ</a:t>
                      </a:r>
                      <a:r>
                        <a:rPr lang="en-US" altLang="zh-CN" sz="800" dirty="0">
                          <a:latin typeface="+mn-ea"/>
                          <a:cs typeface="+mn-ea"/>
                          <a:sym typeface="+mn-ea"/>
                        </a:rPr>
                        <a:t>2.9x3.7</a:t>
                      </a:r>
                      <a:endParaRPr lang="en-US" altLang="zh-CN" sz="800" dirty="0">
                        <a:latin typeface="微软雅黑" panose="020B0503020204020204" charset="-122"/>
                        <a:ea typeface="微软雅黑" panose="020B0503020204020204" charset="-122"/>
                        <a:cs typeface="微软雅黑" panose="020B0503020204020204" charset="-122"/>
                      </a:endParaRPr>
                    </a:p>
                  </a:txBody>
                  <a:tcPr marL="68580" marR="68580" marT="0" marB="0" anchor="ctr">
                    <a:lnL w="6350" cap="flat" cmpd="sng" algn="ctr">
                      <a:solidFill>
                        <a:srgbClr val="000008"/>
                      </a:solidFill>
                      <a:prstDash val="solid"/>
                      <a:roun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13"/>
                  </a:ext>
                </a:extLst>
              </a:tr>
              <a:tr h="152400">
                <a:tc vMerge="1">
                  <a:txBody>
                    <a:bodyPr/>
                    <a:lstStyle/>
                    <a:p>
                      <a:endParaRPr lang="en-US"/>
                    </a:p>
                  </a:txBody>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c>
                  <a:txBody>
                    <a:bodyPr/>
                    <a:lstStyle/>
                    <a:p>
                      <a:pPr marL="0" indent="0" algn="l">
                        <a:lnSpc>
                          <a:spcPts val="1200"/>
                        </a:lnSpc>
                        <a:spcBef>
                          <a:spcPct val="0"/>
                        </a:spcBef>
                        <a:spcAft>
                          <a:spcPct val="0"/>
                        </a:spcAft>
                      </a:pPr>
                      <a:r>
                        <a:rPr lang="en-US" altLang="zh-CN" sz="800">
                          <a:latin typeface="微软雅黑" panose="020B0503020204020204" charset="-122"/>
                          <a:ea typeface="微软雅黑" panose="020B0503020204020204" charset="-122"/>
                        </a:rPr>
                        <a:t>3.4</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indent="0">
                        <a:buNone/>
                      </a:pPr>
                      <a:r>
                        <a:rPr lang="en-US" altLang="en-US" sz="800">
                          <a:latin typeface="微软雅黑" panose="020B0503020204020204" charset="-122"/>
                          <a:ea typeface="微软雅黑" panose="020B0503020204020204" charset="-122"/>
                          <a:cs typeface="宋体" panose="02010600030101010101" pitchFamily="2" charset="-122"/>
                          <a:sym typeface="+mn-ea"/>
                        </a:rPr>
                        <a:t>Additional wheels(dimensions)</a:t>
                      </a:r>
                    </a:p>
                  </a:txBody>
                  <a:tcPr marL="68580" marR="68580" marT="0" marB="0" anchor="ctr">
                    <a:lnL w="6350" cap="flat" cmpd="sng">
                      <a:solidFill>
                        <a:srgbClr val="000008"/>
                      </a:solidFill>
                      <a:prstDash val="solid"/>
                      <a:headEnd type="none" w="med" len="med"/>
                      <a:tailEnd type="none" w="med" len="med"/>
                    </a:lnL>
                    <a:lnR w="6350" cap="flat" cmpd="sng" algn="ctr">
                      <a:solidFill>
                        <a:srgbClr val="000008"/>
                      </a:solidFill>
                      <a:prstDash val="solid"/>
                      <a:roun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indent="0" algn="ctr">
                        <a:buNone/>
                      </a:pPr>
                      <a:r>
                        <a:rPr lang="en-US" sz="800" dirty="0" err="1">
                          <a:latin typeface="微软雅黑" panose="020B0503020204020204" charset="-122"/>
                          <a:ea typeface="微软雅黑" panose="020B0503020204020204" charset="-122"/>
                          <a:cs typeface="宋体" panose="02010600030101010101" pitchFamily="2" charset="-122"/>
                          <a:sym typeface="+mn-ea"/>
                        </a:rPr>
                        <a:t>Φ</a:t>
                      </a:r>
                      <a:r>
                        <a:rPr lang="en-US" sz="800" b="0" dirty="0" err="1">
                          <a:solidFill>
                            <a:srgbClr val="000000"/>
                          </a:solidFill>
                          <a:latin typeface="微软雅黑" panose="020B0503020204020204" charset="-122"/>
                          <a:ea typeface="微软雅黑" panose="020B0503020204020204" charset="-122"/>
                          <a:cs typeface="Arial" panose="020B0604020202020204" pitchFamily="34" charset="0"/>
                        </a:rPr>
                        <a:t>xW</a:t>
                      </a:r>
                      <a:r>
                        <a:rPr lang="en-US" sz="800" b="0" dirty="0">
                          <a:solidFill>
                            <a:srgbClr val="000000"/>
                          </a:solidFill>
                          <a:latin typeface="微软雅黑" panose="020B0503020204020204" charset="-122"/>
                          <a:ea typeface="微软雅黑" panose="020B0503020204020204" charset="-122"/>
                          <a:cs typeface="Arial" panose="020B0604020202020204" pitchFamily="34" charset="0"/>
                        </a:rPr>
                        <a:t> (in)</a:t>
                      </a:r>
                      <a:endParaRPr lang="en-US" altLang="en-US" sz="800" b="0" dirty="0">
                        <a:solidFill>
                          <a:srgbClr val="000000"/>
                        </a:solidFill>
                        <a:latin typeface="微软雅黑" panose="020B0503020204020204" charset="-122"/>
                        <a:ea typeface="微软雅黑" panose="020B0503020204020204"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gridSpan="2">
                  <a:txBody>
                    <a:bodyPr/>
                    <a:lstStyle/>
                    <a:p>
                      <a:pPr marL="0" indent="0" algn="ctr">
                        <a:lnSpc>
                          <a:spcPts val="1200"/>
                        </a:lnSpc>
                        <a:spcBef>
                          <a:spcPct val="0"/>
                        </a:spcBef>
                        <a:spcAft>
                          <a:spcPct val="0"/>
                        </a:spcAft>
                      </a:pPr>
                      <a:r>
                        <a:rPr lang="el-GR" altLang="zh-CN" sz="800" dirty="0">
                          <a:latin typeface="+mn-ea"/>
                          <a:cs typeface="+mn-ea"/>
                          <a:sym typeface="+mn-ea"/>
                        </a:rPr>
                        <a:t>Φ</a:t>
                      </a:r>
                      <a:r>
                        <a:rPr lang="en-US" altLang="zh-CN" sz="800" dirty="0">
                          <a:latin typeface="+mn-ea"/>
                          <a:cs typeface="+mn-ea"/>
                          <a:sym typeface="+mn-ea"/>
                        </a:rPr>
                        <a:t>3.9x1.6</a:t>
                      </a:r>
                      <a:endParaRPr lang="en-US" altLang="zh-CN" sz="800" dirty="0">
                        <a:latin typeface="微软雅黑" panose="020B0503020204020204" charset="-122"/>
                        <a:ea typeface="微软雅黑" panose="020B0503020204020204" charset="-122"/>
                      </a:endParaRPr>
                    </a:p>
                  </a:txBody>
                  <a:tcPr marL="68580" marR="68580" marT="0" marB="0" anchor="ctr">
                    <a:lnL w="6350" cap="flat" cmpd="sng" algn="ctr">
                      <a:solidFill>
                        <a:srgbClr val="000008"/>
                      </a:solidFill>
                      <a:prstDash val="solid"/>
                      <a:roun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14"/>
                  </a:ext>
                </a:extLst>
              </a:tr>
              <a:tr h="152400">
                <a:tc vMerge="1">
                  <a:txBody>
                    <a:bodyPr/>
                    <a:lstStyle/>
                    <a:p>
                      <a:endParaRPr lang="en-US"/>
                    </a:p>
                  </a:txBody>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c>
                  <a:txBody>
                    <a:bodyPr/>
                    <a:lstStyle/>
                    <a:p>
                      <a:pPr marL="0" indent="0" algn="l">
                        <a:lnSpc>
                          <a:spcPts val="1200"/>
                        </a:lnSpc>
                        <a:spcBef>
                          <a:spcPct val="0"/>
                        </a:spcBef>
                        <a:spcAft>
                          <a:spcPct val="0"/>
                        </a:spcAft>
                      </a:pPr>
                      <a:r>
                        <a:rPr lang="en-US" altLang="zh-CN" sz="800">
                          <a:latin typeface="微软雅黑" panose="020B0503020204020204" charset="-122"/>
                          <a:ea typeface="微软雅黑" panose="020B0503020204020204" charset="-122"/>
                        </a:rPr>
                        <a:t>3.5</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indent="0">
                        <a:buNone/>
                      </a:pPr>
                      <a:r>
                        <a:rPr lang="en-US" altLang="en-US" sz="800">
                          <a:latin typeface="微软雅黑" panose="020B0503020204020204" charset="-122"/>
                          <a:ea typeface="微软雅黑" panose="020B0503020204020204" charset="-122"/>
                          <a:cs typeface="Arial" panose="020B0604020202020204" pitchFamily="34" charset="0"/>
                          <a:sym typeface="+mn-ea"/>
                        </a:rPr>
                        <a:t>Wheels,number front/rear(x=driven wheels)</a:t>
                      </a:r>
                    </a:p>
                  </a:txBody>
                  <a:tcPr marL="68580" marR="68580" marT="0" marB="0" anchor="ctr">
                    <a:lnL w="6350" cap="flat" cmpd="sng">
                      <a:solidFill>
                        <a:srgbClr val="000008"/>
                      </a:solidFill>
                      <a:prstDash val="solid"/>
                      <a:headEnd type="none" w="med" len="med"/>
                      <a:tailEnd type="none" w="med" len="med"/>
                    </a:lnL>
                    <a:lnR w="6350" cap="flat" cmpd="sng" algn="ctr">
                      <a:solidFill>
                        <a:srgbClr val="000008"/>
                      </a:solidFill>
                      <a:prstDash val="solid"/>
                      <a:roun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indent="0" algn="ctr">
                        <a:buNone/>
                      </a:pPr>
                      <a:r>
                        <a:rPr lang="en-US" sz="800" b="0" dirty="0">
                          <a:solidFill>
                            <a:srgbClr val="000000"/>
                          </a:solidFill>
                          <a:latin typeface="微软雅黑" panose="020B0503020204020204" charset="-122"/>
                          <a:ea typeface="微软雅黑" panose="020B0503020204020204" charset="-122"/>
                          <a:cs typeface="Arial" panose="020B0604020202020204" pitchFamily="34" charset="0"/>
                        </a:rPr>
                        <a:t> </a:t>
                      </a:r>
                      <a:endParaRPr lang="en-US" altLang="en-US" sz="800" b="0" dirty="0">
                        <a:solidFill>
                          <a:srgbClr val="000000"/>
                        </a:solidFill>
                        <a:latin typeface="微软雅黑" panose="020B0503020204020204" charset="-122"/>
                        <a:ea typeface="微软雅黑" panose="020B0503020204020204"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gridSpan="2">
                  <a:txBody>
                    <a:bodyPr/>
                    <a:lstStyle/>
                    <a:p>
                      <a:pPr marL="0" indent="0" algn="ctr">
                        <a:lnSpc>
                          <a:spcPts val="1200"/>
                        </a:lnSpc>
                        <a:spcBef>
                          <a:spcPct val="0"/>
                        </a:spcBef>
                        <a:spcAft>
                          <a:spcPct val="0"/>
                        </a:spcAft>
                      </a:pPr>
                      <a:r>
                        <a:rPr lang="en-US" altLang="zh-CN" sz="800" dirty="0">
                          <a:latin typeface="+mn-ea"/>
                          <a:sym typeface="+mn-ea"/>
                        </a:rPr>
                        <a:t>1x+2/2</a:t>
                      </a:r>
                      <a:endParaRPr lang="en-US" altLang="zh-CN" sz="800" dirty="0">
                        <a:latin typeface="微软雅黑" panose="020B0503020204020204" charset="-122"/>
                        <a:ea typeface="微软雅黑" panose="020B0503020204020204" charset="-122"/>
                      </a:endParaRPr>
                    </a:p>
                  </a:txBody>
                  <a:tcPr marL="68580" marR="68580" marT="0" marB="0" anchor="ctr">
                    <a:lnL w="6350" cap="flat" cmpd="sng" algn="ctr">
                      <a:solidFill>
                        <a:srgbClr val="000008"/>
                      </a:solidFill>
                      <a:prstDash val="solid"/>
                      <a:roun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15"/>
                  </a:ext>
                </a:extLst>
              </a:tr>
              <a:tr h="152400">
                <a:tc vMerge="1">
                  <a:txBody>
                    <a:bodyPr/>
                    <a:lstStyle/>
                    <a:p>
                      <a:endParaRPr lang="en-US"/>
                    </a:p>
                  </a:txBody>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c>
                  <a:txBody>
                    <a:bodyPr/>
                    <a:lstStyle/>
                    <a:p>
                      <a:pPr marL="0" indent="0" algn="l">
                        <a:lnSpc>
                          <a:spcPts val="1200"/>
                        </a:lnSpc>
                        <a:spcBef>
                          <a:spcPct val="0"/>
                        </a:spcBef>
                        <a:spcAft>
                          <a:spcPct val="0"/>
                        </a:spcAft>
                      </a:pPr>
                      <a:r>
                        <a:rPr lang="en-US" altLang="zh-CN" sz="800">
                          <a:latin typeface="微软雅黑" panose="020B0503020204020204" charset="-122"/>
                          <a:ea typeface="微软雅黑" panose="020B0503020204020204" charset="-122"/>
                        </a:rPr>
                        <a:t>3.6</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indent="0">
                        <a:buNone/>
                      </a:pPr>
                      <a:r>
                        <a:rPr lang="en-US" sz="800">
                          <a:latin typeface="微软雅黑" panose="020B0503020204020204" charset="-122"/>
                          <a:ea typeface="微软雅黑" panose="020B0503020204020204" charset="-122"/>
                          <a:cs typeface="微软雅黑" panose="020B0503020204020204" charset="-122"/>
                          <a:sym typeface="+mn-ea"/>
                        </a:rPr>
                        <a:t>Track,front</a:t>
                      </a:r>
                      <a:endParaRPr lang="en-US" altLang="en-US" sz="800">
                        <a:latin typeface="微软雅黑" panose="020B0503020204020204" charset="-122"/>
                        <a:ea typeface="微软雅黑" panose="020B0503020204020204" charset="-122"/>
                        <a:cs typeface="微软雅黑" panose="020B0503020204020204" charset="-122"/>
                        <a:sym typeface="+mn-ea"/>
                      </a:endParaRPr>
                    </a:p>
                  </a:txBody>
                  <a:tcPr marL="68580" marR="68580" marT="0" marB="0" anchor="ctr">
                    <a:lnL w="6350" cap="flat" cmpd="sng">
                      <a:solidFill>
                        <a:srgbClr val="000008"/>
                      </a:solidFill>
                      <a:prstDash val="solid"/>
                      <a:headEnd type="none" w="med" len="med"/>
                      <a:tailEnd type="none" w="med" len="med"/>
                    </a:lnL>
                    <a:lnR w="6350" cap="flat" cmpd="sng" algn="ctr">
                      <a:solidFill>
                        <a:srgbClr val="000008"/>
                      </a:solidFill>
                      <a:prstDash val="solid"/>
                      <a:roun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indent="0" algn="ctr">
                        <a:buNone/>
                      </a:pPr>
                      <a:r>
                        <a:rPr lang="en-US" sz="800" b="0" dirty="0">
                          <a:solidFill>
                            <a:srgbClr val="000000"/>
                          </a:solidFill>
                          <a:latin typeface="微软雅黑" panose="020B0503020204020204" charset="-122"/>
                          <a:ea typeface="微软雅黑" panose="020B0503020204020204" charset="-122"/>
                          <a:cs typeface="Arial" panose="020B0604020202020204" pitchFamily="34" charset="0"/>
                        </a:rPr>
                        <a:t>b10(in)</a:t>
                      </a:r>
                      <a:endParaRPr lang="en-US" altLang="en-US" sz="800" b="0" dirty="0">
                        <a:solidFill>
                          <a:srgbClr val="000000"/>
                        </a:solidFill>
                        <a:latin typeface="微软雅黑" panose="020B0503020204020204" charset="-122"/>
                        <a:ea typeface="微软雅黑" panose="020B0503020204020204"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gridSpan="2">
                  <a:txBody>
                    <a:bodyPr/>
                    <a:lstStyle/>
                    <a:p>
                      <a:pPr marL="0" indent="0" algn="ctr">
                        <a:lnSpc>
                          <a:spcPts val="1200"/>
                        </a:lnSpc>
                        <a:spcBef>
                          <a:spcPct val="0"/>
                        </a:spcBef>
                        <a:spcAft>
                          <a:spcPct val="0"/>
                        </a:spcAft>
                      </a:pPr>
                      <a:r>
                        <a:rPr lang="en-US" altLang="zh-CN" sz="800" dirty="0">
                          <a:latin typeface="+mn-ea"/>
                          <a:ea typeface="微软雅黑" panose="020B0503020204020204" charset="-122"/>
                          <a:sym typeface="+mn-ea"/>
                        </a:rPr>
                        <a:t>19.4</a:t>
                      </a:r>
                      <a:endParaRPr lang="en-US" altLang="zh-CN" sz="800" dirty="0">
                        <a:latin typeface="微软雅黑" panose="020B0503020204020204" charset="-122"/>
                        <a:ea typeface="微软雅黑" panose="020B0503020204020204" charset="-122"/>
                      </a:endParaRPr>
                    </a:p>
                  </a:txBody>
                  <a:tcPr marL="68580" marR="68580" marT="0" marB="0" anchor="ctr">
                    <a:lnL w="6350" cap="flat" cmpd="sng" algn="ctr">
                      <a:solidFill>
                        <a:srgbClr val="000008"/>
                      </a:solidFill>
                      <a:prstDash val="solid"/>
                      <a:roun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16"/>
                  </a:ext>
                </a:extLst>
              </a:tr>
              <a:tr h="152400">
                <a:tc vMerge="1">
                  <a:txBody>
                    <a:bodyPr/>
                    <a:lstStyle/>
                    <a:p>
                      <a:endParaRPr lang="en-US"/>
                    </a:p>
                  </a:txBody>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B w="6350" cap="flat" cmpd="sng">
                      <a:solidFill>
                        <a:srgbClr val="000008"/>
                      </a:solidFill>
                      <a:prstDash val="solid"/>
                      <a:headEnd type="none" w="med" len="med"/>
                      <a:tailEnd type="none" w="med" len="med"/>
                    </a:lnB>
                  </a:tcPr>
                </a:tc>
                <a:tc>
                  <a:txBody>
                    <a:bodyPr/>
                    <a:lstStyle/>
                    <a:p>
                      <a:pPr marL="0" indent="0" algn="l">
                        <a:lnSpc>
                          <a:spcPts val="1200"/>
                        </a:lnSpc>
                        <a:spcBef>
                          <a:spcPct val="0"/>
                        </a:spcBef>
                        <a:spcAft>
                          <a:spcPct val="0"/>
                        </a:spcAft>
                      </a:pPr>
                      <a:r>
                        <a:rPr lang="en-US" altLang="zh-CN" sz="800">
                          <a:latin typeface="微软雅黑" panose="020B0503020204020204" charset="-122"/>
                          <a:ea typeface="微软雅黑" panose="020B0503020204020204" charset="-122"/>
                        </a:rPr>
                        <a:t>3.7</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lnSpc>
                          <a:spcPts val="1200"/>
                        </a:lnSpc>
                        <a:spcBef>
                          <a:spcPct val="0"/>
                        </a:spcBef>
                        <a:spcAft>
                          <a:spcPct val="0"/>
                        </a:spcAft>
                      </a:pPr>
                      <a:r>
                        <a:rPr lang="en-US" sz="800">
                          <a:latin typeface="微软雅黑" panose="020B0503020204020204" charset="-122"/>
                          <a:ea typeface="微软雅黑" panose="020B0503020204020204" charset="-122"/>
                          <a:cs typeface="微软雅黑" panose="020B0503020204020204" charset="-122"/>
                          <a:sym typeface="+mn-ea"/>
                        </a:rPr>
                        <a:t>Track,rear</a:t>
                      </a:r>
                      <a:r>
                        <a:rPr lang="zh-CN" altLang="en-US" sz="800">
                          <a:latin typeface="微软雅黑" panose="020B0503020204020204" charset="-122"/>
                          <a:ea typeface="微软雅黑" panose="020B0503020204020204" charset="-122"/>
                          <a:cs typeface="微软雅黑" panose="020B0503020204020204" charset="-122"/>
                        </a:rPr>
                        <a:t> </a:t>
                      </a:r>
                    </a:p>
                  </a:txBody>
                  <a:tcPr marL="68580" marR="68580" marT="0" marB="0" anchor="ctr">
                    <a:lnL w="6350" cap="flat" cmpd="sng">
                      <a:solidFill>
                        <a:srgbClr val="000008"/>
                      </a:solidFill>
                      <a:prstDash val="solid"/>
                      <a:headEnd type="none" w="med" len="med"/>
                      <a:tailEnd type="none" w="med" len="med"/>
                    </a:lnL>
                    <a:lnR w="6350" cap="flat" cmpd="sng" algn="ctr">
                      <a:solidFill>
                        <a:srgbClr val="000008"/>
                      </a:solidFill>
                      <a:prstDash val="solid"/>
                      <a:roun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indent="0" algn="ctr">
                        <a:buNone/>
                      </a:pPr>
                      <a:r>
                        <a:rPr lang="en-US" sz="800" b="0" dirty="0">
                          <a:solidFill>
                            <a:srgbClr val="000000"/>
                          </a:solidFill>
                          <a:latin typeface="微软雅黑" panose="020B0503020204020204" charset="-122"/>
                          <a:ea typeface="微软雅黑" panose="020B0503020204020204" charset="-122"/>
                          <a:cs typeface="Arial" panose="020B0604020202020204" pitchFamily="34" charset="0"/>
                        </a:rPr>
                        <a:t>b11(in)</a:t>
                      </a:r>
                      <a:endParaRPr lang="en-US" altLang="en-US" sz="800" b="0" dirty="0">
                        <a:solidFill>
                          <a:srgbClr val="000000"/>
                        </a:solidFill>
                        <a:latin typeface="微软雅黑" panose="020B0503020204020204" charset="-122"/>
                        <a:ea typeface="微软雅黑" panose="020B0503020204020204"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gridSpan="2">
                  <a:txBody>
                    <a:bodyPr/>
                    <a:lstStyle/>
                    <a:p>
                      <a:pPr marL="0" indent="0" algn="ctr">
                        <a:lnSpc>
                          <a:spcPts val="1200"/>
                        </a:lnSpc>
                        <a:spcBef>
                          <a:spcPct val="0"/>
                        </a:spcBef>
                        <a:spcAft>
                          <a:spcPct val="0"/>
                        </a:spcAft>
                      </a:pPr>
                      <a:r>
                        <a:rPr lang="en-US" altLang="zh-CN" sz="800" dirty="0">
                          <a:latin typeface="+mn-ea"/>
                          <a:ea typeface="微软雅黑" panose="020B0503020204020204" charset="-122"/>
                          <a:sym typeface="+mn-ea"/>
                        </a:rPr>
                        <a:t>20.7</a:t>
                      </a:r>
                      <a:endParaRPr lang="en-US" altLang="zh-CN" sz="800" dirty="0">
                        <a:latin typeface="微软雅黑" panose="020B0503020204020204" charset="-122"/>
                        <a:ea typeface="微软雅黑" panose="020B0503020204020204" charset="-122"/>
                      </a:endParaRPr>
                    </a:p>
                  </a:txBody>
                  <a:tcPr marL="68580" marR="68580" marT="0" marB="0" anchor="ctr">
                    <a:lnL w="6350" cap="flat" cmpd="sng" algn="ctr">
                      <a:solidFill>
                        <a:srgbClr val="000008"/>
                      </a:solidFill>
                      <a:prstDash val="solid"/>
                      <a:roun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17"/>
                  </a:ext>
                </a:extLst>
              </a:tr>
              <a:tr h="152400">
                <a:tc rowSpan="12">
                  <a:txBody>
                    <a:bodyPr/>
                    <a:lstStyle/>
                    <a:p>
                      <a:pPr marL="0" indent="0" algn="ctr">
                        <a:lnSpc>
                          <a:spcPts val="1200"/>
                        </a:lnSpc>
                        <a:spcBef>
                          <a:spcPct val="0"/>
                        </a:spcBef>
                        <a:spcAft>
                          <a:spcPct val="0"/>
                        </a:spcAft>
                      </a:pPr>
                      <a:r>
                        <a:rPr lang="en-US" sz="800" b="1" dirty="0">
                          <a:latin typeface="微软雅黑" panose="020B0503020204020204" charset="-122"/>
                          <a:ea typeface="微软雅黑" panose="020B0503020204020204" charset="-122"/>
                          <a:cs typeface="Arial" panose="020B0604020202020204" pitchFamily="34" charset="0"/>
                          <a:sym typeface="+mn-ea"/>
                        </a:rPr>
                        <a:t>Dimensions</a:t>
                      </a:r>
                    </a:p>
                  </a:txBody>
                  <a:tcPr marL="68580" marR="68580" marT="0" marB="0" vert="vert27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lnSpc>
                          <a:spcPts val="1200"/>
                        </a:lnSpc>
                        <a:spcBef>
                          <a:spcPct val="0"/>
                        </a:spcBef>
                        <a:spcAft>
                          <a:spcPct val="0"/>
                        </a:spcAft>
                      </a:pPr>
                      <a:r>
                        <a:rPr lang="en-US" altLang="zh-CN" sz="800" dirty="0">
                          <a:latin typeface="微软雅黑" panose="020B0503020204020204" charset="-122"/>
                          <a:ea typeface="微软雅黑" panose="020B0503020204020204" charset="-122"/>
                        </a:rPr>
                        <a:t>4.4</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lnSpc>
                          <a:spcPts val="1200"/>
                        </a:lnSpc>
                        <a:spcBef>
                          <a:spcPct val="0"/>
                        </a:spcBef>
                        <a:spcAft>
                          <a:spcPct val="0"/>
                        </a:spcAft>
                      </a:pPr>
                      <a:r>
                        <a:rPr lang="en-US" sz="800" dirty="0">
                          <a:latin typeface="微软雅黑" panose="020B0503020204020204" charset="-122"/>
                          <a:ea typeface="微软雅黑" panose="020B0503020204020204" charset="-122"/>
                          <a:cs typeface="Arial" panose="020B0604020202020204" pitchFamily="34" charset="0"/>
                          <a:sym typeface="+mn-ea"/>
                        </a:rPr>
                        <a:t>Lift height</a:t>
                      </a:r>
                      <a:endParaRPr lang="en-US" altLang="en-US" sz="800" dirty="0">
                        <a:latin typeface="微软雅黑" panose="020B0503020204020204" charset="-122"/>
                        <a:ea typeface="微软雅黑" panose="020B0503020204020204" charset="-122"/>
                        <a:cs typeface="Arial" panose="020B0604020202020204" pitchFamily="34" charset="0"/>
                        <a:sym typeface="+mn-ea"/>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indent="0" algn="ctr">
                        <a:buNone/>
                      </a:pPr>
                      <a:r>
                        <a:rPr lang="en-US" sz="800" b="0" dirty="0">
                          <a:solidFill>
                            <a:srgbClr val="000000"/>
                          </a:solidFill>
                          <a:latin typeface="微软雅黑" panose="020B0503020204020204" charset="-122"/>
                          <a:ea typeface="微软雅黑" panose="020B0503020204020204" charset="-122"/>
                          <a:cs typeface="Arial" panose="020B0604020202020204" pitchFamily="34" charset="0"/>
                        </a:rPr>
                        <a:t>h3(in)</a:t>
                      </a:r>
                      <a:endParaRPr lang="en-US" altLang="en-US" sz="800" b="0" dirty="0">
                        <a:solidFill>
                          <a:srgbClr val="000000"/>
                        </a:solidFill>
                        <a:latin typeface="微软雅黑" panose="020B0503020204020204" charset="-122"/>
                        <a:ea typeface="微软雅黑" panose="020B0503020204020204"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lgn="ctr">
                      <a:solidFill>
                        <a:srgbClr val="000008"/>
                      </a:solidFill>
                      <a:prstDash val="solid"/>
                      <a:round/>
                      <a:headEnd type="none" w="med" len="med"/>
                      <a:tailEnd type="none" w="med" len="med"/>
                    </a:lnT>
                    <a:lnB w="6350" cap="flat" cmpd="sng" algn="ctr">
                      <a:solidFill>
                        <a:srgbClr val="000008"/>
                      </a:solidFill>
                      <a:prstDash val="solid"/>
                      <a:round/>
                      <a:headEnd type="none" w="med" len="med"/>
                      <a:tailEnd type="none" w="med" len="med"/>
                    </a:lnB>
                    <a:noFill/>
                  </a:tcPr>
                </a:tc>
                <a:tc gridSpan="2">
                  <a:txBody>
                    <a:bodyPr/>
                    <a:lstStyle/>
                    <a:p>
                      <a:pPr marL="0" indent="0" algn="ctr">
                        <a:lnSpc>
                          <a:spcPts val="1200"/>
                        </a:lnSpc>
                        <a:spcBef>
                          <a:spcPct val="0"/>
                        </a:spcBef>
                        <a:spcAft>
                          <a:spcPct val="0"/>
                        </a:spcAft>
                      </a:pPr>
                      <a:r>
                        <a:rPr lang="en-US" altLang="zh-CN" sz="800" dirty="0">
                          <a:latin typeface="微软雅黑" panose="020B0503020204020204" charset="-122"/>
                          <a:ea typeface="微软雅黑" panose="020B0503020204020204" charset="-122"/>
                        </a:rPr>
                        <a:t>4.3</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18"/>
                  </a:ext>
                </a:extLst>
              </a:tr>
              <a:tr h="152400">
                <a:tc vMerge="1">
                  <a:txBody>
                    <a:bodyPr/>
                    <a:lstStyle/>
                    <a:p>
                      <a:endParaRPr lang="en-US"/>
                    </a:p>
                  </a:txBody>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c>
                  <a:txBody>
                    <a:bodyPr/>
                    <a:lstStyle/>
                    <a:p>
                      <a:pPr marL="0" indent="0" algn="l">
                        <a:lnSpc>
                          <a:spcPts val="1200"/>
                        </a:lnSpc>
                        <a:spcBef>
                          <a:spcPct val="0"/>
                        </a:spcBef>
                        <a:spcAft>
                          <a:spcPct val="0"/>
                        </a:spcAft>
                      </a:pPr>
                      <a:r>
                        <a:rPr lang="en-US" altLang="zh-CN" sz="800" dirty="0">
                          <a:latin typeface="微软雅黑" panose="020B0503020204020204" charset="-122"/>
                          <a:ea typeface="微软雅黑" panose="020B0503020204020204" charset="-122"/>
                        </a:rPr>
                        <a:t>4.9</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lnSpc>
                          <a:spcPts val="1200"/>
                        </a:lnSpc>
                        <a:spcBef>
                          <a:spcPct val="0"/>
                        </a:spcBef>
                        <a:spcAft>
                          <a:spcPct val="0"/>
                        </a:spcAft>
                      </a:pPr>
                      <a:r>
                        <a:rPr lang="en-US" sz="800" dirty="0">
                          <a:latin typeface="微软雅黑" panose="020B0503020204020204" charset="-122"/>
                          <a:ea typeface="微软雅黑" panose="020B0503020204020204" charset="-122"/>
                          <a:cs typeface="Arial" panose="020B0604020202020204" pitchFamily="34" charset="0"/>
                          <a:sym typeface="+mn-ea"/>
                        </a:rPr>
                        <a:t>Height of tiller in drive position min/max</a:t>
                      </a:r>
                      <a:r>
                        <a:rPr lang="en-US" sz="800" dirty="0">
                          <a:latin typeface="微软雅黑" panose="020B0503020204020204" charset="-122"/>
                          <a:ea typeface="微软雅黑" panose="020B0503020204020204" charset="-122"/>
                          <a:cs typeface="微软雅黑" panose="020B0503020204020204" charset="-122"/>
                          <a:sym typeface="+mn-ea"/>
                        </a:rPr>
                        <a:t> </a:t>
                      </a:r>
                      <a:r>
                        <a:rPr lang="zh-CN" sz="800" dirty="0">
                          <a:latin typeface="微软雅黑" panose="020B0503020204020204" charset="-122"/>
                          <a:ea typeface="微软雅黑" panose="020B0503020204020204" charset="-122"/>
                          <a:cs typeface="微软雅黑" panose="020B0503020204020204" charset="-122"/>
                        </a:rPr>
                        <a:t> </a:t>
                      </a:r>
                    </a:p>
                  </a:txBody>
                  <a:tcPr marL="68580" marR="68580" marT="0" marB="0" anchor="ctr">
                    <a:lnL w="6350" cap="flat" cmpd="sng">
                      <a:solidFill>
                        <a:srgbClr val="000008"/>
                      </a:solidFill>
                      <a:prstDash val="solid"/>
                      <a:headEnd type="none" w="med" len="med"/>
                      <a:tailEnd type="none" w="med" len="med"/>
                    </a:lnL>
                    <a:lnR w="6350" cap="flat" cmpd="sng" algn="ctr">
                      <a:solidFill>
                        <a:srgbClr val="000008"/>
                      </a:solidFill>
                      <a:prstDash val="solid"/>
                      <a:roun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indent="0" algn="ctr">
                        <a:buNone/>
                      </a:pPr>
                      <a:r>
                        <a:rPr lang="en-US" sz="800" b="0" dirty="0">
                          <a:solidFill>
                            <a:srgbClr val="000000"/>
                          </a:solidFill>
                          <a:latin typeface="微软雅黑" panose="020B0503020204020204" charset="-122"/>
                          <a:ea typeface="微软雅黑" panose="020B0503020204020204" charset="-122"/>
                          <a:cs typeface="Arial" panose="020B0604020202020204" pitchFamily="34" charset="0"/>
                        </a:rPr>
                        <a:t>h14(in)</a:t>
                      </a:r>
                      <a:endParaRPr lang="en-US" altLang="en-US" sz="800" b="0" dirty="0">
                        <a:solidFill>
                          <a:srgbClr val="000000"/>
                        </a:solidFill>
                        <a:latin typeface="微软雅黑" panose="020B0503020204020204" charset="-122"/>
                        <a:ea typeface="微软雅黑" panose="020B0503020204020204"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gridSpan="2">
                  <a:txBody>
                    <a:bodyPr/>
                    <a:lstStyle/>
                    <a:p>
                      <a:pPr marL="0" indent="0" algn="ctr">
                        <a:lnSpc>
                          <a:spcPts val="1200"/>
                        </a:lnSpc>
                        <a:spcBef>
                          <a:spcPct val="0"/>
                        </a:spcBef>
                        <a:spcAft>
                          <a:spcPct val="0"/>
                        </a:spcAft>
                      </a:pPr>
                      <a:r>
                        <a:rPr lang="en-US" altLang="zh-CN" sz="800" dirty="0">
                          <a:latin typeface="微软雅黑" panose="020B0503020204020204" charset="-122"/>
                          <a:ea typeface="微软雅黑" panose="020B0503020204020204" charset="-122"/>
                        </a:rPr>
                        <a:t>\</a:t>
                      </a:r>
                    </a:p>
                  </a:txBody>
                  <a:tcPr marL="68580" marR="68580" marT="0" marB="0" anchor="ctr">
                    <a:lnL w="6350" cap="flat" cmpd="sng" algn="ctr">
                      <a:solidFill>
                        <a:srgbClr val="000008"/>
                      </a:solidFill>
                      <a:prstDash val="solid"/>
                      <a:roun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19"/>
                  </a:ext>
                </a:extLst>
              </a:tr>
              <a:tr h="152400">
                <a:tc vMerge="1">
                  <a:txBody>
                    <a:bodyPr/>
                    <a:lstStyle/>
                    <a:p>
                      <a:endParaRPr lang="en-US"/>
                    </a:p>
                  </a:txBody>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c>
                  <a:txBody>
                    <a:bodyPr/>
                    <a:lstStyle/>
                    <a:p>
                      <a:pPr marL="0" indent="0" algn="l">
                        <a:lnSpc>
                          <a:spcPts val="1200"/>
                        </a:lnSpc>
                        <a:spcBef>
                          <a:spcPct val="0"/>
                        </a:spcBef>
                        <a:spcAft>
                          <a:spcPct val="0"/>
                        </a:spcAft>
                      </a:pPr>
                      <a:r>
                        <a:rPr lang="en-US" altLang="zh-CN" sz="800" dirty="0">
                          <a:latin typeface="微软雅黑" panose="020B0503020204020204" charset="-122"/>
                          <a:ea typeface="微软雅黑" panose="020B0503020204020204" charset="-122"/>
                        </a:rPr>
                        <a:t>4.15</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indent="0">
                        <a:buNone/>
                      </a:pPr>
                      <a:r>
                        <a:rPr lang="en-US" altLang="en-US" sz="800" dirty="0" err="1">
                          <a:latin typeface="微软雅黑" panose="020B0503020204020204" charset="-122"/>
                          <a:ea typeface="微软雅黑" panose="020B0503020204020204" charset="-122"/>
                          <a:cs typeface="宋体" panose="02010600030101010101" pitchFamily="2" charset="-122"/>
                          <a:sym typeface="+mn-ea"/>
                        </a:rPr>
                        <a:t>Height,lowered</a:t>
                      </a:r>
                      <a:endParaRPr lang="en-US" altLang="en-US" sz="800" dirty="0">
                        <a:latin typeface="微软雅黑" panose="020B0503020204020204" charset="-122"/>
                        <a:ea typeface="微软雅黑" panose="020B0503020204020204" charset="-122"/>
                        <a:cs typeface="宋体" panose="02010600030101010101" pitchFamily="2" charset="-122"/>
                        <a:sym typeface="+mn-ea"/>
                      </a:endParaRPr>
                    </a:p>
                  </a:txBody>
                  <a:tcPr marL="68580" marR="68580" marT="0" marB="0" anchor="ctr">
                    <a:lnL w="6350" cap="flat" cmpd="sng">
                      <a:solidFill>
                        <a:srgbClr val="000008"/>
                      </a:solidFill>
                      <a:prstDash val="solid"/>
                      <a:headEnd type="none" w="med" len="med"/>
                      <a:tailEnd type="none" w="med" len="med"/>
                    </a:lnL>
                    <a:lnR w="6350" cap="flat" cmpd="sng" algn="ctr">
                      <a:solidFill>
                        <a:srgbClr val="000008"/>
                      </a:solidFill>
                      <a:prstDash val="solid"/>
                      <a:roun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indent="0" algn="ctr">
                        <a:buNone/>
                      </a:pPr>
                      <a:r>
                        <a:rPr lang="en-US" sz="800" b="0" dirty="0">
                          <a:solidFill>
                            <a:srgbClr val="000000"/>
                          </a:solidFill>
                          <a:latin typeface="微软雅黑" panose="020B0503020204020204" charset="-122"/>
                          <a:ea typeface="微软雅黑" panose="020B0503020204020204" charset="-122"/>
                          <a:cs typeface="宋体" panose="02010600030101010101" pitchFamily="2" charset="-122"/>
                        </a:rPr>
                        <a:t>h</a:t>
                      </a:r>
                      <a:r>
                        <a:rPr lang="en-US" sz="800" b="0" dirty="0">
                          <a:solidFill>
                            <a:srgbClr val="000000"/>
                          </a:solidFill>
                          <a:latin typeface="微软雅黑" panose="020B0503020204020204" charset="-122"/>
                          <a:ea typeface="微软雅黑" panose="020B0503020204020204" charset="-122"/>
                          <a:cs typeface="Arial" panose="020B0604020202020204" pitchFamily="34" charset="0"/>
                        </a:rPr>
                        <a:t>13(in)</a:t>
                      </a:r>
                      <a:endParaRPr lang="en-US" altLang="en-US" sz="800" b="0" dirty="0">
                        <a:solidFill>
                          <a:srgbClr val="000000"/>
                        </a:solidFill>
                        <a:latin typeface="微软雅黑" panose="020B0503020204020204" charset="-122"/>
                        <a:ea typeface="微软雅黑" panose="020B0503020204020204"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lgn="ctr">
                      <a:solidFill>
                        <a:srgbClr val="000008"/>
                      </a:solidFill>
                      <a:prstDash val="solid"/>
                      <a:round/>
                      <a:headEnd type="none" w="med" len="med"/>
                      <a:tailEnd type="none" w="med" len="med"/>
                    </a:lnB>
                    <a:noFill/>
                  </a:tcPr>
                </a:tc>
                <a:tc gridSpan="2">
                  <a:txBody>
                    <a:bodyPr/>
                    <a:lstStyle/>
                    <a:p>
                      <a:pPr marL="0" indent="0" algn="ctr">
                        <a:lnSpc>
                          <a:spcPts val="1200"/>
                        </a:lnSpc>
                        <a:spcBef>
                          <a:spcPct val="0"/>
                        </a:spcBef>
                        <a:spcAft>
                          <a:spcPct val="0"/>
                        </a:spcAft>
                      </a:pPr>
                      <a:r>
                        <a:rPr lang="en-US" altLang="zh-CN" sz="800" dirty="0">
                          <a:latin typeface="微软雅黑" panose="020B0503020204020204" charset="-122"/>
                          <a:ea typeface="微软雅黑" panose="020B0503020204020204" charset="-122"/>
                        </a:rPr>
                        <a:t>3.1</a:t>
                      </a:r>
                    </a:p>
                  </a:txBody>
                  <a:tcPr marL="68580" marR="68580" marT="0" marB="0" anchor="ctr">
                    <a:lnL w="6350" cap="flat" cmpd="sng" algn="ctr">
                      <a:solidFill>
                        <a:srgbClr val="000008"/>
                      </a:solidFill>
                      <a:prstDash val="solid"/>
                      <a:roun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20"/>
                  </a:ext>
                </a:extLst>
              </a:tr>
              <a:tr h="152400">
                <a:tc vMerge="1">
                  <a:txBody>
                    <a:bodyPr/>
                    <a:lstStyle/>
                    <a:p>
                      <a:endParaRPr lang="en-US"/>
                    </a:p>
                  </a:txBody>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c>
                  <a:txBody>
                    <a:bodyPr/>
                    <a:lstStyle/>
                    <a:p>
                      <a:pPr marL="0" indent="0" algn="l">
                        <a:lnSpc>
                          <a:spcPts val="1200"/>
                        </a:lnSpc>
                        <a:spcBef>
                          <a:spcPct val="0"/>
                        </a:spcBef>
                        <a:spcAft>
                          <a:spcPct val="0"/>
                        </a:spcAft>
                      </a:pPr>
                      <a:r>
                        <a:rPr lang="en-US" altLang="zh-CN" sz="800" dirty="0">
                          <a:latin typeface="微软雅黑" panose="020B0503020204020204" charset="-122"/>
                          <a:ea typeface="微软雅黑" panose="020B0503020204020204" charset="-122"/>
                        </a:rPr>
                        <a:t>4.19</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lnSpc>
                          <a:spcPts val="1200"/>
                        </a:lnSpc>
                        <a:spcBef>
                          <a:spcPct val="0"/>
                        </a:spcBef>
                        <a:spcAft>
                          <a:spcPct val="0"/>
                        </a:spcAft>
                      </a:pPr>
                      <a:r>
                        <a:rPr lang="en-US" sz="800" dirty="0">
                          <a:latin typeface="微软雅黑" panose="020B0503020204020204" charset="-122"/>
                          <a:ea typeface="微软雅黑" panose="020B0503020204020204" charset="-122"/>
                          <a:cs typeface="Arial" panose="020B0604020202020204" pitchFamily="34" charset="0"/>
                          <a:sym typeface="+mn-ea"/>
                        </a:rPr>
                        <a:t>Overall length  </a:t>
                      </a:r>
                      <a:r>
                        <a:rPr lang="en-US" sz="800" dirty="0">
                          <a:latin typeface="微软雅黑" panose="020B0503020204020204" charset="-122"/>
                          <a:ea typeface="微软雅黑" panose="020B0503020204020204" charset="-122"/>
                          <a:cs typeface="微软雅黑" panose="020B0503020204020204" charset="-122"/>
                          <a:sym typeface="+mn-ea"/>
                        </a:rPr>
                        <a:t>  </a:t>
                      </a:r>
                      <a:r>
                        <a:rPr lang="zh-CN" altLang="en-US" sz="800" dirty="0">
                          <a:latin typeface="微软雅黑" panose="020B0503020204020204" charset="-122"/>
                          <a:ea typeface="微软雅黑" panose="020B0503020204020204" charset="-122"/>
                          <a:cs typeface="微软雅黑" panose="020B0503020204020204" charset="-122"/>
                        </a:rPr>
                        <a:t> </a:t>
                      </a:r>
                    </a:p>
                  </a:txBody>
                  <a:tcPr marL="68580" marR="68580" marT="0" marB="0" anchor="ctr">
                    <a:lnL w="6350" cap="flat" cmpd="sng">
                      <a:solidFill>
                        <a:srgbClr val="000008"/>
                      </a:solidFill>
                      <a:prstDash val="solid"/>
                      <a:headEnd type="none" w="med" len="med"/>
                      <a:tailEnd type="none" w="med" len="med"/>
                    </a:lnL>
                    <a:lnR w="6350" cap="flat" cmpd="sng" algn="ctr">
                      <a:solidFill>
                        <a:srgbClr val="000008"/>
                      </a:solidFill>
                      <a:prstDash val="solid"/>
                      <a:roun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indent="0" algn="ctr">
                        <a:buNone/>
                      </a:pPr>
                      <a:r>
                        <a:rPr lang="en-US" sz="800" b="0" dirty="0">
                          <a:solidFill>
                            <a:srgbClr val="000000"/>
                          </a:solidFill>
                          <a:latin typeface="微软雅黑" panose="020B0503020204020204" charset="-122"/>
                          <a:ea typeface="微软雅黑" panose="020B0503020204020204" charset="-122"/>
                          <a:cs typeface="Arial" panose="020B0604020202020204" pitchFamily="34" charset="0"/>
                        </a:rPr>
                        <a:t>l1(in)</a:t>
                      </a:r>
                      <a:endParaRPr lang="en-US" altLang="en-US" sz="800" b="0" dirty="0">
                        <a:solidFill>
                          <a:srgbClr val="000000"/>
                        </a:solidFill>
                        <a:latin typeface="微软雅黑" panose="020B0503020204020204" charset="-122"/>
                        <a:ea typeface="微软雅黑" panose="020B0503020204020204"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lgn="ctr">
                      <a:solidFill>
                        <a:srgbClr val="000008"/>
                      </a:solidFill>
                      <a:prstDash val="solid"/>
                      <a:round/>
                      <a:headEnd type="none" w="med" len="med"/>
                      <a:tailEnd type="none" w="med" len="med"/>
                    </a:lnT>
                    <a:lnB w="6350" cap="flat" cmpd="sng">
                      <a:solidFill>
                        <a:srgbClr val="000008"/>
                      </a:solidFill>
                      <a:prstDash val="solid"/>
                      <a:headEnd type="none" w="med" len="med"/>
                      <a:tailEnd type="none" w="med" len="med"/>
                    </a:lnB>
                    <a:noFill/>
                  </a:tcPr>
                </a:tc>
                <a:tc gridSpan="2">
                  <a:txBody>
                    <a:bodyPr/>
                    <a:lstStyle/>
                    <a:p>
                      <a:pPr marL="0" indent="0" algn="ctr">
                        <a:lnSpc>
                          <a:spcPts val="1200"/>
                        </a:lnSpc>
                        <a:spcBef>
                          <a:spcPct val="0"/>
                        </a:spcBef>
                        <a:spcAft>
                          <a:spcPct val="0"/>
                        </a:spcAft>
                      </a:pPr>
                      <a:r>
                        <a:rPr lang="en-US" altLang="zh-CN" sz="800" dirty="0">
                          <a:latin typeface="+mn-ea"/>
                          <a:sym typeface="+mn-ea"/>
                        </a:rPr>
                        <a:t>67.6</a:t>
                      </a:r>
                      <a:endParaRPr lang="en-US" altLang="zh-CN" sz="800" dirty="0">
                        <a:latin typeface="微软雅黑" panose="020B0503020204020204" charset="-122"/>
                        <a:ea typeface="微软雅黑" panose="020B0503020204020204" charset="-122"/>
                      </a:endParaRPr>
                    </a:p>
                  </a:txBody>
                  <a:tcPr marL="68580" marR="68580" marT="0" marB="0" anchor="ctr">
                    <a:lnL w="6350" cap="flat" cmpd="sng" algn="ctr">
                      <a:solidFill>
                        <a:srgbClr val="000008"/>
                      </a:solidFill>
                      <a:prstDash val="solid"/>
                      <a:roun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21"/>
                  </a:ext>
                </a:extLst>
              </a:tr>
              <a:tr h="152400">
                <a:tc vMerge="1">
                  <a:txBody>
                    <a:bodyPr/>
                    <a:lstStyle/>
                    <a:p>
                      <a:endParaRPr lang="en-US"/>
                    </a:p>
                  </a:txBody>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c>
                  <a:txBody>
                    <a:bodyPr/>
                    <a:lstStyle/>
                    <a:p>
                      <a:pPr marL="0" indent="0" algn="l">
                        <a:lnSpc>
                          <a:spcPts val="1200"/>
                        </a:lnSpc>
                        <a:spcBef>
                          <a:spcPct val="0"/>
                        </a:spcBef>
                        <a:spcAft>
                          <a:spcPct val="0"/>
                        </a:spcAft>
                      </a:pPr>
                      <a:r>
                        <a:rPr lang="en-US" altLang="zh-CN" sz="800" dirty="0">
                          <a:latin typeface="微软雅黑" panose="020B0503020204020204" charset="-122"/>
                          <a:ea typeface="微软雅黑" panose="020B0503020204020204" charset="-122"/>
                        </a:rPr>
                        <a:t>4.20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indent="0">
                        <a:buNone/>
                      </a:pPr>
                      <a:r>
                        <a:rPr lang="en-US" sz="800" dirty="0">
                          <a:latin typeface="微软雅黑" panose="020B0503020204020204" charset="-122"/>
                          <a:ea typeface="微软雅黑" panose="020B0503020204020204" charset="-122"/>
                          <a:cs typeface="Arial" panose="020B0604020202020204" pitchFamily="34" charset="0"/>
                          <a:sym typeface="+mn-ea"/>
                        </a:rPr>
                        <a:t>Length to face of forks</a:t>
                      </a:r>
                      <a:endParaRPr lang="en-US" altLang="en-US" sz="800" dirty="0">
                        <a:latin typeface="微软雅黑" panose="020B0503020204020204" charset="-122"/>
                        <a:ea typeface="微软雅黑" panose="020B0503020204020204" charset="-122"/>
                        <a:cs typeface="Arial" panose="020B0604020202020204" pitchFamily="34" charset="0"/>
                        <a:sym typeface="+mn-ea"/>
                      </a:endParaRPr>
                    </a:p>
                  </a:txBody>
                  <a:tcPr marL="68580" marR="68580" marT="0" marB="0" anchor="ctr">
                    <a:lnL w="6350" cap="flat" cmpd="sng">
                      <a:solidFill>
                        <a:srgbClr val="000008"/>
                      </a:solidFill>
                      <a:prstDash val="solid"/>
                      <a:headEnd type="none" w="med" len="med"/>
                      <a:tailEnd type="none" w="med" len="med"/>
                    </a:lnL>
                    <a:lnR w="6350" cap="flat" cmpd="sng" algn="ctr">
                      <a:solidFill>
                        <a:srgbClr val="000008"/>
                      </a:solidFill>
                      <a:prstDash val="solid"/>
                      <a:roun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indent="0" algn="ctr">
                        <a:buNone/>
                      </a:pPr>
                      <a:r>
                        <a:rPr lang="en-US" sz="800" b="0" dirty="0">
                          <a:solidFill>
                            <a:srgbClr val="000000"/>
                          </a:solidFill>
                          <a:latin typeface="微软雅黑" panose="020B0503020204020204" charset="-122"/>
                          <a:ea typeface="微软雅黑" panose="020B0503020204020204" charset="-122"/>
                          <a:cs typeface="Arial" panose="020B0604020202020204" pitchFamily="34" charset="0"/>
                        </a:rPr>
                        <a:t>l2(in)</a:t>
                      </a:r>
                      <a:endParaRPr lang="en-US" altLang="en-US" sz="800" b="0" dirty="0">
                        <a:solidFill>
                          <a:srgbClr val="000000"/>
                        </a:solidFill>
                        <a:latin typeface="微软雅黑" panose="020B0503020204020204" charset="-122"/>
                        <a:ea typeface="微软雅黑" panose="020B0503020204020204"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gridSpan="2">
                  <a:txBody>
                    <a:bodyPr/>
                    <a:lstStyle/>
                    <a:p>
                      <a:pPr marL="0" indent="0" algn="ctr">
                        <a:lnSpc>
                          <a:spcPts val="1200"/>
                        </a:lnSpc>
                        <a:spcBef>
                          <a:spcPct val="0"/>
                        </a:spcBef>
                        <a:spcAft>
                          <a:spcPct val="0"/>
                        </a:spcAft>
                      </a:pPr>
                      <a:r>
                        <a:rPr lang="en-US" altLang="zh-CN" sz="800" dirty="0">
                          <a:latin typeface="微软雅黑" panose="020B0503020204020204" charset="-122"/>
                          <a:ea typeface="微软雅黑" panose="020B0503020204020204" charset="-122"/>
                        </a:rPr>
                        <a:t>22.3</a:t>
                      </a:r>
                    </a:p>
                  </a:txBody>
                  <a:tcPr marL="68580" marR="68580" marT="0" marB="0" anchor="ctr">
                    <a:lnL w="6350" cap="flat" cmpd="sng" algn="ctr">
                      <a:solidFill>
                        <a:srgbClr val="000008"/>
                      </a:solidFill>
                      <a:prstDash val="solid"/>
                      <a:roun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22"/>
                  </a:ext>
                </a:extLst>
              </a:tr>
              <a:tr h="152400">
                <a:tc vMerge="1">
                  <a:txBody>
                    <a:bodyPr/>
                    <a:lstStyle/>
                    <a:p>
                      <a:endParaRPr lang="en-US"/>
                    </a:p>
                  </a:txBody>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c>
                  <a:txBody>
                    <a:bodyPr/>
                    <a:lstStyle/>
                    <a:p>
                      <a:pPr marL="0" indent="0" algn="l">
                        <a:lnSpc>
                          <a:spcPts val="1200"/>
                        </a:lnSpc>
                        <a:spcBef>
                          <a:spcPct val="0"/>
                        </a:spcBef>
                        <a:spcAft>
                          <a:spcPct val="0"/>
                        </a:spcAft>
                      </a:pPr>
                      <a:r>
                        <a:rPr lang="en-US" altLang="zh-CN" sz="800" dirty="0">
                          <a:latin typeface="微软雅黑" panose="020B0503020204020204" charset="-122"/>
                          <a:ea typeface="微软雅黑" panose="020B0503020204020204" charset="-122"/>
                        </a:rPr>
                        <a:t>4.21</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a:buNone/>
                      </a:pPr>
                      <a:r>
                        <a:rPr lang="en-US" sz="800" dirty="0">
                          <a:latin typeface="微软雅黑" panose="020B0503020204020204" charset="-122"/>
                          <a:ea typeface="微软雅黑" panose="020B0503020204020204" charset="-122"/>
                          <a:cs typeface="宋体" panose="02010600030101010101" pitchFamily="2" charset="-122"/>
                          <a:sym typeface="+mn-ea"/>
                        </a:rPr>
                        <a:t>Overall width</a:t>
                      </a:r>
                    </a:p>
                  </a:txBody>
                  <a:tcPr marL="68580" marR="68580" marT="0" marB="0" anchor="ctr">
                    <a:lnL w="6350" cap="flat" cmpd="sng">
                      <a:solidFill>
                        <a:srgbClr val="000008"/>
                      </a:solidFill>
                      <a:prstDash val="solid"/>
                      <a:headEnd type="none" w="med" len="med"/>
                      <a:tailEnd type="none" w="med" len="med"/>
                    </a:lnL>
                    <a:lnR w="6350" cap="flat" cmpd="sng" algn="ctr">
                      <a:solidFill>
                        <a:srgbClr val="000008"/>
                      </a:solidFill>
                      <a:prstDash val="solid"/>
                      <a:roun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indent="0" algn="ctr">
                        <a:buNone/>
                      </a:pPr>
                      <a:r>
                        <a:rPr lang="en-US" sz="800" b="0" dirty="0">
                          <a:solidFill>
                            <a:srgbClr val="000000"/>
                          </a:solidFill>
                          <a:latin typeface="微软雅黑" panose="020B0503020204020204" charset="-122"/>
                          <a:ea typeface="微软雅黑" panose="020B0503020204020204" charset="-122"/>
                          <a:cs typeface="Arial" panose="020B0604020202020204" pitchFamily="34" charset="0"/>
                        </a:rPr>
                        <a:t>b1(in)</a:t>
                      </a:r>
                      <a:endParaRPr lang="en-US" altLang="en-US" sz="800" b="0" dirty="0">
                        <a:solidFill>
                          <a:srgbClr val="000000"/>
                        </a:solidFill>
                        <a:latin typeface="微软雅黑" panose="020B0503020204020204" charset="-122"/>
                        <a:ea typeface="微软雅黑" panose="020B0503020204020204"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gridSpan="2">
                  <a:txBody>
                    <a:bodyPr/>
                    <a:lstStyle/>
                    <a:p>
                      <a:pPr marL="0" indent="0" algn="ctr">
                        <a:lnSpc>
                          <a:spcPts val="1200"/>
                        </a:lnSpc>
                        <a:spcBef>
                          <a:spcPct val="0"/>
                        </a:spcBef>
                        <a:spcAft>
                          <a:spcPct val="0"/>
                        </a:spcAft>
                      </a:pPr>
                      <a:r>
                        <a:rPr lang="en-US" altLang="zh-CN" sz="800" dirty="0">
                          <a:latin typeface="微软雅黑" panose="020B0503020204020204" charset="-122"/>
                          <a:ea typeface="微软雅黑" panose="020B0503020204020204" charset="-122"/>
                        </a:rPr>
                        <a:t>27.6</a:t>
                      </a:r>
                    </a:p>
                  </a:txBody>
                  <a:tcPr marL="68580" marR="68580" marT="0" marB="0" anchor="ctr">
                    <a:lnL w="6350" cap="flat" cmpd="sng" algn="ctr">
                      <a:solidFill>
                        <a:srgbClr val="000008"/>
                      </a:solidFill>
                      <a:prstDash val="solid"/>
                      <a:roun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23"/>
                  </a:ext>
                </a:extLst>
              </a:tr>
              <a:tr h="152400">
                <a:tc vMerge="1">
                  <a:txBody>
                    <a:bodyPr/>
                    <a:lstStyle/>
                    <a:p>
                      <a:endParaRPr lang="en-US"/>
                    </a:p>
                  </a:txBody>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c>
                  <a:txBody>
                    <a:bodyPr/>
                    <a:lstStyle/>
                    <a:p>
                      <a:pPr marL="0" indent="0" algn="l">
                        <a:lnSpc>
                          <a:spcPts val="1200"/>
                        </a:lnSpc>
                        <a:spcBef>
                          <a:spcPct val="0"/>
                        </a:spcBef>
                        <a:spcAft>
                          <a:spcPct val="0"/>
                        </a:spcAft>
                      </a:pPr>
                      <a:r>
                        <a:rPr lang="en-US" altLang="zh-CN" sz="800" dirty="0">
                          <a:latin typeface="微软雅黑" panose="020B0503020204020204" charset="-122"/>
                          <a:ea typeface="微软雅黑" panose="020B0503020204020204" charset="-122"/>
                        </a:rPr>
                        <a:t>4.22</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a:buNone/>
                      </a:pPr>
                      <a:r>
                        <a:rPr lang="en-US" sz="800" dirty="0">
                          <a:latin typeface="微软雅黑" panose="020B0503020204020204" charset="-122"/>
                          <a:ea typeface="微软雅黑" panose="020B0503020204020204" charset="-122"/>
                          <a:cs typeface="宋体" panose="02010600030101010101" pitchFamily="2" charset="-122"/>
                          <a:sym typeface="+mn-ea"/>
                        </a:rPr>
                        <a:t>Fork dimensions</a:t>
                      </a:r>
                    </a:p>
                  </a:txBody>
                  <a:tcPr marL="68580" marR="68580" marT="0" marB="0" anchor="ctr">
                    <a:lnL w="6350" cap="flat" cmpd="sng">
                      <a:solidFill>
                        <a:srgbClr val="000008"/>
                      </a:solidFill>
                      <a:prstDash val="solid"/>
                      <a:headEnd type="none" w="med" len="med"/>
                      <a:tailEnd type="none" w="med" len="med"/>
                    </a:lnL>
                    <a:lnR w="6350" cap="flat" cmpd="sng" algn="ctr">
                      <a:solidFill>
                        <a:srgbClr val="000008"/>
                      </a:solidFill>
                      <a:prstDash val="solid"/>
                      <a:roun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indent="0" algn="ctr">
                        <a:buNone/>
                      </a:pPr>
                      <a:r>
                        <a:rPr lang="en-US" sz="800" b="0" dirty="0">
                          <a:solidFill>
                            <a:srgbClr val="000000"/>
                          </a:solidFill>
                          <a:latin typeface="微软雅黑" panose="020B0503020204020204" charset="-122"/>
                          <a:ea typeface="微软雅黑" panose="020B0503020204020204" charset="-122"/>
                          <a:cs typeface="Arial" panose="020B0604020202020204" pitchFamily="34" charset="0"/>
                        </a:rPr>
                        <a:t>s/e/l(in)</a:t>
                      </a:r>
                      <a:endParaRPr lang="en-US" altLang="en-US" sz="800" b="0" dirty="0">
                        <a:solidFill>
                          <a:srgbClr val="000000"/>
                        </a:solidFill>
                        <a:latin typeface="微软雅黑" panose="020B0503020204020204" charset="-122"/>
                        <a:ea typeface="微软雅黑" panose="020B0503020204020204"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lgn="ctr">
                      <a:solidFill>
                        <a:srgbClr val="000008"/>
                      </a:solidFill>
                      <a:prstDash val="solid"/>
                      <a:round/>
                      <a:headEnd type="none" w="med" len="med"/>
                      <a:tailEnd type="none" w="med" len="med"/>
                    </a:lnB>
                    <a:noFill/>
                  </a:tcPr>
                </a:tc>
                <a:tc gridSpan="2">
                  <a:txBody>
                    <a:bodyPr/>
                    <a:lstStyle/>
                    <a:p>
                      <a:pPr marL="0" indent="0" algn="ctr">
                        <a:lnSpc>
                          <a:spcPts val="1200"/>
                        </a:lnSpc>
                        <a:spcBef>
                          <a:spcPct val="0"/>
                        </a:spcBef>
                        <a:spcAft>
                          <a:spcPct val="0"/>
                        </a:spcAft>
                      </a:pPr>
                      <a:r>
                        <a:rPr lang="en-US" altLang="zh-CN" sz="800" dirty="0">
                          <a:latin typeface="+mn-ea"/>
                          <a:sym typeface="+mn-ea"/>
                        </a:rPr>
                        <a:t>2.0/6.3/45.3</a:t>
                      </a:r>
                      <a:endParaRPr lang="en-US" altLang="zh-CN" sz="800" dirty="0">
                        <a:latin typeface="微软雅黑" panose="020B0503020204020204" charset="-122"/>
                        <a:ea typeface="微软雅黑" panose="020B0503020204020204" charset="-122"/>
                      </a:endParaRPr>
                    </a:p>
                  </a:txBody>
                  <a:tcPr marL="68580" marR="68580" marT="0" marB="0" anchor="ctr">
                    <a:lnL w="6350" cap="flat" cmpd="sng" algn="ctr">
                      <a:solidFill>
                        <a:srgbClr val="000008"/>
                      </a:solidFill>
                      <a:prstDash val="solid"/>
                      <a:roun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24"/>
                  </a:ext>
                </a:extLst>
              </a:tr>
              <a:tr h="152400">
                <a:tc vMerge="1">
                  <a:txBody>
                    <a:bodyPr/>
                    <a:lstStyle/>
                    <a:p>
                      <a:endParaRPr lang="en-US"/>
                    </a:p>
                  </a:txBody>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c>
                  <a:txBody>
                    <a:bodyPr/>
                    <a:lstStyle/>
                    <a:p>
                      <a:pPr marL="0" indent="0" algn="l">
                        <a:lnSpc>
                          <a:spcPts val="1200"/>
                        </a:lnSpc>
                        <a:spcBef>
                          <a:spcPct val="0"/>
                        </a:spcBef>
                        <a:spcAft>
                          <a:spcPct val="0"/>
                        </a:spcAft>
                      </a:pPr>
                      <a:r>
                        <a:rPr lang="en-US" altLang="zh-CN" sz="800" dirty="0">
                          <a:latin typeface="微软雅黑" panose="020B0503020204020204" charset="-122"/>
                          <a:ea typeface="微软雅黑" panose="020B0503020204020204" charset="-122"/>
                        </a:rPr>
                        <a:t>4.25</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indent="0">
                        <a:buNone/>
                      </a:pPr>
                      <a:r>
                        <a:rPr lang="en-US" sz="800" dirty="0">
                          <a:latin typeface="微软雅黑" panose="020B0503020204020204" charset="-122"/>
                          <a:ea typeface="微软雅黑" panose="020B0503020204020204" charset="-122"/>
                          <a:cs typeface="宋体" panose="02010600030101010101" pitchFamily="2" charset="-122"/>
                          <a:sym typeface="+mn-ea"/>
                        </a:rPr>
                        <a:t>Distance between fork-arms</a:t>
                      </a:r>
                    </a:p>
                  </a:txBody>
                  <a:tcPr marL="68580" marR="68580" marT="0" marB="0" anchor="ctr">
                    <a:lnL w="6350" cap="flat" cmpd="sng">
                      <a:solidFill>
                        <a:srgbClr val="000008"/>
                      </a:solidFill>
                      <a:prstDash val="solid"/>
                      <a:headEnd type="none" w="med" len="med"/>
                      <a:tailEnd type="none" w="med" len="med"/>
                    </a:lnL>
                    <a:lnR w="6350" cap="flat" cmpd="sng" algn="ctr">
                      <a:solidFill>
                        <a:srgbClr val="000008"/>
                      </a:solidFill>
                      <a:prstDash val="solid"/>
                      <a:roun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indent="0" algn="ctr">
                        <a:buNone/>
                      </a:pPr>
                      <a:r>
                        <a:rPr lang="en-US" sz="800" b="0" dirty="0">
                          <a:solidFill>
                            <a:srgbClr val="000000"/>
                          </a:solidFill>
                          <a:latin typeface="微软雅黑" panose="020B0503020204020204" charset="-122"/>
                          <a:ea typeface="微软雅黑" panose="020B0503020204020204" charset="-122"/>
                          <a:cs typeface="Arial" panose="020B0604020202020204" pitchFamily="34" charset="0"/>
                        </a:rPr>
                        <a:t>b5(in)</a:t>
                      </a:r>
                      <a:endParaRPr lang="en-US" altLang="en-US" sz="800" b="0" dirty="0">
                        <a:solidFill>
                          <a:srgbClr val="000000"/>
                        </a:solidFill>
                        <a:latin typeface="微软雅黑" panose="020B0503020204020204" charset="-122"/>
                        <a:ea typeface="微软雅黑" panose="020B0503020204020204"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lgn="ctr">
                      <a:solidFill>
                        <a:srgbClr val="000008"/>
                      </a:solidFill>
                      <a:prstDash val="solid"/>
                      <a:round/>
                      <a:headEnd type="none" w="med" len="med"/>
                      <a:tailEnd type="none" w="med" len="med"/>
                    </a:lnT>
                    <a:lnB w="6350" cap="flat" cmpd="sng">
                      <a:solidFill>
                        <a:srgbClr val="000008"/>
                      </a:solidFill>
                      <a:prstDash val="solid"/>
                      <a:headEnd type="none" w="med" len="med"/>
                      <a:tailEnd type="none" w="med" len="med"/>
                    </a:lnB>
                    <a:noFill/>
                  </a:tcPr>
                </a:tc>
                <a:tc gridSpan="2">
                  <a:txBody>
                    <a:bodyPr/>
                    <a:lstStyle/>
                    <a:p>
                      <a:pPr marL="0" indent="0" algn="ctr">
                        <a:lnSpc>
                          <a:spcPts val="1200"/>
                        </a:lnSpc>
                        <a:spcBef>
                          <a:spcPct val="0"/>
                        </a:spcBef>
                        <a:spcAft>
                          <a:spcPct val="0"/>
                        </a:spcAft>
                      </a:pPr>
                      <a:r>
                        <a:rPr lang="en-US" altLang="zh-CN" sz="800" dirty="0">
                          <a:latin typeface="+mn-ea"/>
                          <a:sym typeface="+mn-ea"/>
                        </a:rPr>
                        <a:t>27</a:t>
                      </a:r>
                      <a:endParaRPr lang="en-US" altLang="zh-CN" sz="800" dirty="0">
                        <a:latin typeface="微软雅黑" panose="020B0503020204020204" charset="-122"/>
                        <a:ea typeface="微软雅黑" panose="020B0503020204020204" charset="-122"/>
                      </a:endParaRPr>
                    </a:p>
                  </a:txBody>
                  <a:tcPr marL="68580" marR="68580" marT="0" marB="0" anchor="ctr">
                    <a:lnL w="6350" cap="flat" cmpd="sng" algn="ctr">
                      <a:solidFill>
                        <a:srgbClr val="000008"/>
                      </a:solidFill>
                      <a:prstDash val="solid"/>
                      <a:roun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25"/>
                  </a:ext>
                </a:extLst>
              </a:tr>
              <a:tr h="152400">
                <a:tc vMerge="1">
                  <a:txBody>
                    <a:bodyPr/>
                    <a:lstStyle/>
                    <a:p>
                      <a:endParaRPr lang="en-US"/>
                    </a:p>
                  </a:txBody>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c>
                  <a:txBody>
                    <a:bodyPr/>
                    <a:lstStyle/>
                    <a:p>
                      <a:pPr marL="0" indent="0" algn="l">
                        <a:lnSpc>
                          <a:spcPts val="1200"/>
                        </a:lnSpc>
                        <a:spcBef>
                          <a:spcPct val="0"/>
                        </a:spcBef>
                        <a:spcAft>
                          <a:spcPct val="0"/>
                        </a:spcAft>
                      </a:pPr>
                      <a:r>
                        <a:rPr lang="en-US" altLang="zh-CN" sz="800" dirty="0">
                          <a:latin typeface="微软雅黑" panose="020B0503020204020204" charset="-122"/>
                          <a:ea typeface="微软雅黑" panose="020B0503020204020204" charset="-122"/>
                        </a:rPr>
                        <a:t>4.32</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lnSpc>
                          <a:spcPts val="1200"/>
                        </a:lnSpc>
                        <a:spcBef>
                          <a:spcPct val="0"/>
                        </a:spcBef>
                        <a:spcAft>
                          <a:spcPct val="0"/>
                        </a:spcAft>
                      </a:pPr>
                      <a:r>
                        <a:rPr lang="en-US" sz="800" dirty="0">
                          <a:latin typeface="微软雅黑" panose="020B0503020204020204" charset="-122"/>
                          <a:ea typeface="微软雅黑" panose="020B0503020204020204" charset="-122"/>
                          <a:cs typeface="Arial" panose="020B0604020202020204" pitchFamily="34" charset="0"/>
                          <a:sym typeface="+mn-ea"/>
                        </a:rPr>
                        <a:t>Ground </a:t>
                      </a:r>
                      <a:r>
                        <a:rPr lang="en-US" sz="800" dirty="0" err="1">
                          <a:latin typeface="微软雅黑" panose="020B0503020204020204" charset="-122"/>
                          <a:ea typeface="微软雅黑" panose="020B0503020204020204" charset="-122"/>
                          <a:cs typeface="Arial" panose="020B0604020202020204" pitchFamily="34" charset="0"/>
                          <a:sym typeface="+mn-ea"/>
                        </a:rPr>
                        <a:t>clearance,centre</a:t>
                      </a:r>
                      <a:r>
                        <a:rPr lang="en-US" sz="800" dirty="0">
                          <a:latin typeface="微软雅黑" panose="020B0503020204020204" charset="-122"/>
                          <a:ea typeface="微软雅黑" panose="020B0503020204020204" charset="-122"/>
                          <a:cs typeface="Arial" panose="020B0604020202020204" pitchFamily="34" charset="0"/>
                          <a:sym typeface="+mn-ea"/>
                        </a:rPr>
                        <a:t> of wheelbase </a:t>
                      </a:r>
                      <a:r>
                        <a:rPr lang="en-US" sz="800" dirty="0">
                          <a:latin typeface="微软雅黑" panose="020B0503020204020204" charset="-122"/>
                          <a:ea typeface="微软雅黑" panose="020B0503020204020204" charset="-122"/>
                          <a:cs typeface="微软雅黑" panose="020B0503020204020204" charset="-122"/>
                          <a:sym typeface="+mn-ea"/>
                        </a:rPr>
                        <a:t> </a:t>
                      </a:r>
                      <a:r>
                        <a:rPr lang="zh-CN" altLang="en-US" sz="800" dirty="0">
                          <a:latin typeface="微软雅黑" panose="020B0503020204020204" charset="-122"/>
                          <a:ea typeface="微软雅黑" panose="020B0503020204020204" charset="-122"/>
                          <a:cs typeface="微软雅黑" panose="020B0503020204020204" charset="-122"/>
                        </a:rPr>
                        <a:t> </a:t>
                      </a:r>
                    </a:p>
                  </a:txBody>
                  <a:tcPr marL="68580" marR="68580" marT="0" marB="0" anchor="ctr">
                    <a:lnL w="6350" cap="flat" cmpd="sng">
                      <a:solidFill>
                        <a:srgbClr val="000008"/>
                      </a:solidFill>
                      <a:prstDash val="solid"/>
                      <a:headEnd type="none" w="med" len="med"/>
                      <a:tailEnd type="none" w="med" len="med"/>
                    </a:lnL>
                    <a:lnR w="6350" cap="flat" cmpd="sng" algn="ctr">
                      <a:solidFill>
                        <a:srgbClr val="000008"/>
                      </a:solidFill>
                      <a:prstDash val="solid"/>
                      <a:roun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indent="0" algn="ctr">
                        <a:buNone/>
                      </a:pPr>
                      <a:r>
                        <a:rPr lang="en-US" sz="800" b="0" dirty="0">
                          <a:solidFill>
                            <a:srgbClr val="000000"/>
                          </a:solidFill>
                          <a:latin typeface="微软雅黑" panose="020B0503020204020204" charset="-122"/>
                          <a:ea typeface="微软雅黑" panose="020B0503020204020204" charset="-122"/>
                          <a:cs typeface="Arial" panose="020B0604020202020204" pitchFamily="34" charset="0"/>
                        </a:rPr>
                        <a:t>m2(in)</a:t>
                      </a:r>
                      <a:endParaRPr lang="en-US" altLang="en-US" sz="800" b="0" dirty="0">
                        <a:solidFill>
                          <a:srgbClr val="000000"/>
                        </a:solidFill>
                        <a:latin typeface="微软雅黑" panose="020B0503020204020204" charset="-122"/>
                        <a:ea typeface="微软雅黑" panose="020B0503020204020204"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gridSpan="2">
                  <a:txBody>
                    <a:bodyPr/>
                    <a:lstStyle/>
                    <a:p>
                      <a:pPr marL="0" indent="0" algn="ctr">
                        <a:lnSpc>
                          <a:spcPts val="1200"/>
                        </a:lnSpc>
                        <a:spcBef>
                          <a:spcPct val="0"/>
                        </a:spcBef>
                        <a:spcAft>
                          <a:spcPct val="0"/>
                        </a:spcAft>
                      </a:pPr>
                      <a:r>
                        <a:rPr lang="en-US" altLang="zh-CN" sz="800" dirty="0">
                          <a:latin typeface="微软雅黑" panose="020B0503020204020204" charset="-122"/>
                          <a:ea typeface="微软雅黑" panose="020B0503020204020204" charset="-122"/>
                        </a:rPr>
                        <a:t>1.2</a:t>
                      </a:r>
                    </a:p>
                  </a:txBody>
                  <a:tcPr marL="68580" marR="68580" marT="0" marB="0" anchor="ctr">
                    <a:lnL w="6350" cap="flat" cmpd="sng" algn="ctr">
                      <a:solidFill>
                        <a:srgbClr val="000008"/>
                      </a:solidFill>
                      <a:prstDash val="solid"/>
                      <a:roun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26"/>
                  </a:ext>
                </a:extLst>
              </a:tr>
              <a:tr h="152400">
                <a:tc vMerge="1">
                  <a:txBody>
                    <a:bodyPr/>
                    <a:lstStyle/>
                    <a:p>
                      <a:endParaRPr lang="en-US"/>
                    </a:p>
                  </a:txBody>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c>
                  <a:txBody>
                    <a:bodyPr/>
                    <a:lstStyle/>
                    <a:p>
                      <a:pPr marL="0" indent="0" algn="l">
                        <a:lnSpc>
                          <a:spcPts val="1200"/>
                        </a:lnSpc>
                        <a:spcBef>
                          <a:spcPct val="0"/>
                        </a:spcBef>
                        <a:spcAft>
                          <a:spcPct val="0"/>
                        </a:spcAft>
                      </a:pPr>
                      <a:r>
                        <a:rPr lang="en-US" altLang="zh-CN" sz="800" dirty="0">
                          <a:latin typeface="微软雅黑" panose="020B0503020204020204" charset="-122"/>
                          <a:ea typeface="微软雅黑" panose="020B0503020204020204" charset="-122"/>
                        </a:rPr>
                        <a:t>4.33</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a:buNone/>
                      </a:pPr>
                      <a:r>
                        <a:rPr lang="en-US" sz="800" dirty="0">
                          <a:latin typeface="微软雅黑" panose="020B0503020204020204" charset="-122"/>
                          <a:ea typeface="微软雅黑" panose="020B0503020204020204" charset="-122"/>
                          <a:cs typeface="Arial" panose="020B0604020202020204" pitchFamily="34" charset="0"/>
                          <a:sym typeface="+mn-ea"/>
                        </a:rPr>
                        <a:t>Aisle width for pallets 1000</a:t>
                      </a:r>
                      <a:r>
                        <a:rPr lang="en-US" sz="800" dirty="0">
                          <a:latin typeface="微软雅黑" panose="020B0503020204020204" charset="-122"/>
                          <a:ea typeface="微软雅黑" panose="020B0503020204020204" charset="-122"/>
                          <a:cs typeface="微软雅黑" panose="020B0503020204020204" charset="-122"/>
                          <a:sym typeface="+mn-ea"/>
                        </a:rPr>
                        <a:t>X1200 crossways</a:t>
                      </a:r>
                      <a:endParaRPr lang="en-US" altLang="zh-CN" sz="800" dirty="0">
                        <a:latin typeface="微软雅黑" panose="020B0503020204020204" charset="-122"/>
                        <a:ea typeface="微软雅黑" panose="020B0503020204020204" charset="-122"/>
                        <a:cs typeface="微软雅黑" panose="020B0503020204020204" charset="-122"/>
                        <a:sym typeface="+mn-ea"/>
                      </a:endParaRPr>
                    </a:p>
                  </a:txBody>
                  <a:tcPr marL="68580" marR="68580" marT="0" marB="0" anchor="ctr">
                    <a:lnL w="6350" cap="flat" cmpd="sng">
                      <a:solidFill>
                        <a:srgbClr val="000008"/>
                      </a:solidFill>
                      <a:prstDash val="solid"/>
                      <a:headEnd type="none" w="med" len="med"/>
                      <a:tailEnd type="none" w="med" len="med"/>
                    </a:lnL>
                    <a:lnR w="6350" cap="flat" cmpd="sng" algn="ctr">
                      <a:solidFill>
                        <a:srgbClr val="000008"/>
                      </a:solidFill>
                      <a:prstDash val="solid"/>
                      <a:roun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indent="0" algn="ctr">
                        <a:buNone/>
                      </a:pPr>
                      <a:r>
                        <a:rPr lang="en-US" sz="800" b="0" dirty="0">
                          <a:solidFill>
                            <a:srgbClr val="000000"/>
                          </a:solidFill>
                          <a:latin typeface="微软雅黑" panose="020B0503020204020204" charset="-122"/>
                          <a:ea typeface="微软雅黑" panose="020B0503020204020204" charset="-122"/>
                          <a:cs typeface="Arial" panose="020B0604020202020204" pitchFamily="34" charset="0"/>
                        </a:rPr>
                        <a:t>Ast(in)</a:t>
                      </a:r>
                      <a:endParaRPr lang="en-US" altLang="en-US" sz="800" b="0" dirty="0">
                        <a:solidFill>
                          <a:srgbClr val="000000"/>
                        </a:solidFill>
                        <a:latin typeface="微软雅黑" panose="020B0503020204020204" charset="-122"/>
                        <a:ea typeface="微软雅黑" panose="020B0503020204020204"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gridSpan="2">
                  <a:txBody>
                    <a:bodyPr/>
                    <a:lstStyle/>
                    <a:p>
                      <a:pPr marL="0" indent="0" algn="ctr">
                        <a:lnSpc>
                          <a:spcPts val="1200"/>
                        </a:lnSpc>
                        <a:spcBef>
                          <a:spcPct val="0"/>
                        </a:spcBef>
                        <a:spcAft>
                          <a:spcPct val="0"/>
                        </a:spcAft>
                      </a:pPr>
                      <a:r>
                        <a:rPr lang="en-US" altLang="zh-CN" sz="800" dirty="0">
                          <a:latin typeface="微软雅黑" panose="020B0503020204020204" charset="-122"/>
                          <a:ea typeface="微软雅黑" panose="020B0503020204020204" charset="-122"/>
                        </a:rPr>
                        <a:t>91.2</a:t>
                      </a:r>
                    </a:p>
                  </a:txBody>
                  <a:tcPr marL="68580" marR="68580" marT="0" marB="0" anchor="ctr">
                    <a:lnL w="6350" cap="flat" cmpd="sng" algn="ctr">
                      <a:solidFill>
                        <a:srgbClr val="000008"/>
                      </a:solidFill>
                      <a:prstDash val="solid"/>
                      <a:roun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27"/>
                  </a:ext>
                </a:extLst>
              </a:tr>
              <a:tr h="152400">
                <a:tc vMerge="1">
                  <a:txBody>
                    <a:bodyPr/>
                    <a:lstStyle/>
                    <a:p>
                      <a:endParaRPr lang="en-US"/>
                    </a:p>
                  </a:txBody>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c>
                  <a:txBody>
                    <a:bodyPr/>
                    <a:lstStyle/>
                    <a:p>
                      <a:pPr marL="0" indent="0" algn="l">
                        <a:lnSpc>
                          <a:spcPts val="1200"/>
                        </a:lnSpc>
                        <a:spcBef>
                          <a:spcPct val="0"/>
                        </a:spcBef>
                        <a:spcAft>
                          <a:spcPct val="0"/>
                        </a:spcAft>
                      </a:pPr>
                      <a:r>
                        <a:rPr lang="en-US" altLang="zh-CN" sz="800" dirty="0">
                          <a:latin typeface="微软雅黑" panose="020B0503020204020204" charset="-122"/>
                          <a:ea typeface="微软雅黑" panose="020B0503020204020204" charset="-122"/>
                        </a:rPr>
                        <a:t>4.34</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lnSpc>
                          <a:spcPts val="1200"/>
                        </a:lnSpc>
                        <a:spcBef>
                          <a:spcPct val="0"/>
                        </a:spcBef>
                        <a:spcAft>
                          <a:spcPct val="0"/>
                        </a:spcAft>
                      </a:pPr>
                      <a:r>
                        <a:rPr lang="en-US" sz="800" dirty="0">
                          <a:latin typeface="微软雅黑" panose="020B0503020204020204" charset="-122"/>
                          <a:ea typeface="微软雅黑" panose="020B0503020204020204" charset="-122"/>
                          <a:cs typeface="Arial" panose="020B0604020202020204" pitchFamily="34" charset="0"/>
                          <a:sym typeface="+mn-ea"/>
                        </a:rPr>
                        <a:t>Aisle width for pallets 800</a:t>
                      </a:r>
                      <a:r>
                        <a:rPr lang="en-US" sz="800" dirty="0">
                          <a:latin typeface="微软雅黑" panose="020B0503020204020204" charset="-122"/>
                          <a:ea typeface="微软雅黑" panose="020B0503020204020204" charset="-122"/>
                          <a:cs typeface="微软雅黑" panose="020B0503020204020204" charset="-122"/>
                          <a:sym typeface="+mn-ea"/>
                        </a:rPr>
                        <a:t>X1200 lengthways  </a:t>
                      </a:r>
                      <a:r>
                        <a:rPr lang="en-US" altLang="zh-CN" sz="800" dirty="0">
                          <a:latin typeface="微软雅黑" panose="020B0503020204020204" charset="-122"/>
                          <a:ea typeface="微软雅黑" panose="020B0503020204020204" charset="-122"/>
                          <a:cs typeface="微软雅黑" panose="020B0503020204020204" charset="-122"/>
                        </a:rPr>
                        <a:t>     </a:t>
                      </a:r>
                    </a:p>
                  </a:txBody>
                  <a:tcPr marL="68580" marR="68580" marT="0" marB="0" anchor="ctr">
                    <a:lnL w="6350" cap="flat" cmpd="sng">
                      <a:solidFill>
                        <a:srgbClr val="000008"/>
                      </a:solidFill>
                      <a:prstDash val="solid"/>
                      <a:headEnd type="none" w="med" len="med"/>
                      <a:tailEnd type="none" w="med" len="med"/>
                    </a:lnL>
                    <a:lnR w="6350" cap="flat" cmpd="sng" algn="ctr">
                      <a:solidFill>
                        <a:srgbClr val="000008"/>
                      </a:solidFill>
                      <a:prstDash val="solid"/>
                      <a:roun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indent="0" algn="ctr">
                        <a:buNone/>
                      </a:pPr>
                      <a:r>
                        <a:rPr lang="en-US" sz="800" b="0" dirty="0">
                          <a:latin typeface="微软雅黑" panose="020B0503020204020204" charset="-122"/>
                          <a:ea typeface="微软雅黑" panose="020B0503020204020204" charset="-122"/>
                          <a:cs typeface="宋体" panose="02010600030101010101" pitchFamily="2" charset="-122"/>
                        </a:rPr>
                        <a:t>Ast(in)</a:t>
                      </a:r>
                      <a:endParaRPr lang="en-US" altLang="en-US" sz="800" b="0" dirty="0">
                        <a:latin typeface="微软雅黑" panose="020B0503020204020204" charset="-122"/>
                        <a:ea typeface="微软雅黑" panose="020B0503020204020204" charset="-122"/>
                        <a:cs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gridSpan="2">
                  <a:txBody>
                    <a:bodyPr/>
                    <a:lstStyle/>
                    <a:p>
                      <a:pPr marL="0" indent="0" algn="ctr">
                        <a:lnSpc>
                          <a:spcPts val="1200"/>
                        </a:lnSpc>
                        <a:spcBef>
                          <a:spcPct val="0"/>
                        </a:spcBef>
                        <a:spcAft>
                          <a:spcPct val="0"/>
                        </a:spcAft>
                      </a:pPr>
                      <a:r>
                        <a:rPr lang="en-US" altLang="zh-CN" sz="800" dirty="0">
                          <a:latin typeface="微软雅黑" panose="020B0503020204020204" charset="-122"/>
                          <a:ea typeface="微软雅黑" panose="020B0503020204020204" charset="-122"/>
                        </a:rPr>
                        <a:t>86.1</a:t>
                      </a:r>
                    </a:p>
                  </a:txBody>
                  <a:tcPr marL="68580" marR="68580" marT="0" marB="0" anchor="ctr">
                    <a:lnL w="6350" cap="flat" cmpd="sng" algn="ctr">
                      <a:solidFill>
                        <a:srgbClr val="000008"/>
                      </a:solidFill>
                      <a:prstDash val="solid"/>
                      <a:roun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28"/>
                  </a:ext>
                </a:extLst>
              </a:tr>
              <a:tr h="152400">
                <a:tc vMerge="1">
                  <a:txBody>
                    <a:bodyPr/>
                    <a:lstStyle/>
                    <a:p>
                      <a:endParaRPr lang="en-US"/>
                    </a:p>
                  </a:txBody>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B w="6350" cap="flat" cmpd="sng">
                      <a:solidFill>
                        <a:srgbClr val="000008"/>
                      </a:solidFill>
                      <a:prstDash val="solid"/>
                      <a:headEnd type="none" w="med" len="med"/>
                      <a:tailEnd type="none" w="med" len="med"/>
                    </a:lnB>
                  </a:tcPr>
                </a:tc>
                <a:tc>
                  <a:txBody>
                    <a:bodyPr/>
                    <a:lstStyle/>
                    <a:p>
                      <a:pPr marL="0" indent="0" algn="l">
                        <a:lnSpc>
                          <a:spcPts val="1200"/>
                        </a:lnSpc>
                        <a:spcBef>
                          <a:spcPct val="0"/>
                        </a:spcBef>
                        <a:spcAft>
                          <a:spcPct val="0"/>
                        </a:spcAft>
                      </a:pPr>
                      <a:r>
                        <a:rPr lang="en-US" altLang="zh-CN" sz="800" dirty="0">
                          <a:latin typeface="微软雅黑" panose="020B0503020204020204" charset="-122"/>
                          <a:ea typeface="微软雅黑" panose="020B0503020204020204" charset="-122"/>
                        </a:rPr>
                        <a:t>4.35</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a:buNone/>
                      </a:pPr>
                      <a:r>
                        <a:rPr lang="en-US" sz="800" dirty="0">
                          <a:latin typeface="微软雅黑" panose="020B0503020204020204" charset="-122"/>
                          <a:ea typeface="微软雅黑" panose="020B0503020204020204" charset="-122"/>
                          <a:cs typeface="宋体" panose="02010600030101010101" pitchFamily="2" charset="-122"/>
                          <a:sym typeface="+mn-ea"/>
                        </a:rPr>
                        <a:t>Turning radius</a:t>
                      </a:r>
                      <a:endParaRPr lang="en-US" altLang="en-US" sz="800" dirty="0">
                        <a:latin typeface="微软雅黑" panose="020B0503020204020204" charset="-122"/>
                        <a:ea typeface="微软雅黑" panose="020B0503020204020204" charset="-122"/>
                        <a:cs typeface="宋体" panose="02010600030101010101" pitchFamily="2" charset="-122"/>
                        <a:sym typeface="+mn-ea"/>
                      </a:endParaRPr>
                    </a:p>
                  </a:txBody>
                  <a:tcPr marL="68580" marR="68580" marT="0" marB="0" anchor="ctr">
                    <a:lnL w="6350" cap="flat" cmpd="sng">
                      <a:solidFill>
                        <a:srgbClr val="000008"/>
                      </a:solidFill>
                      <a:prstDash val="solid"/>
                      <a:headEnd type="none" w="med" len="med"/>
                      <a:tailEnd type="none" w="med" len="med"/>
                    </a:lnL>
                    <a:lnR w="6350" cap="flat" cmpd="sng" algn="ctr">
                      <a:solidFill>
                        <a:srgbClr val="000008"/>
                      </a:solidFill>
                      <a:prstDash val="solid"/>
                      <a:roun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indent="0" algn="ctr">
                        <a:buNone/>
                      </a:pPr>
                      <a:r>
                        <a:rPr lang="en-US" sz="800" b="0" dirty="0" err="1">
                          <a:solidFill>
                            <a:srgbClr val="000000"/>
                          </a:solidFill>
                          <a:latin typeface="微软雅黑" panose="020B0503020204020204" charset="-122"/>
                          <a:ea typeface="微软雅黑" panose="020B0503020204020204" charset="-122"/>
                          <a:cs typeface="Arial" panose="020B0604020202020204" pitchFamily="34" charset="0"/>
                        </a:rPr>
                        <a:t>Wa</a:t>
                      </a:r>
                      <a:r>
                        <a:rPr lang="en-US" sz="800" b="0" dirty="0">
                          <a:solidFill>
                            <a:srgbClr val="000000"/>
                          </a:solidFill>
                          <a:latin typeface="微软雅黑" panose="020B0503020204020204" charset="-122"/>
                          <a:ea typeface="微软雅黑" panose="020B0503020204020204" charset="-122"/>
                          <a:cs typeface="Arial" panose="020B0604020202020204" pitchFamily="34" charset="0"/>
                        </a:rPr>
                        <a:t>(in)</a:t>
                      </a:r>
                      <a:endParaRPr lang="en-US" altLang="en-US" sz="800" b="0" dirty="0">
                        <a:solidFill>
                          <a:srgbClr val="000000"/>
                        </a:solidFill>
                        <a:latin typeface="微软雅黑" panose="020B0503020204020204" charset="-122"/>
                        <a:ea typeface="微软雅黑" panose="020B0503020204020204"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gridSpan="2">
                  <a:txBody>
                    <a:bodyPr/>
                    <a:lstStyle/>
                    <a:p>
                      <a:pPr marL="0" indent="0" algn="ctr">
                        <a:lnSpc>
                          <a:spcPts val="1200"/>
                        </a:lnSpc>
                        <a:spcBef>
                          <a:spcPct val="0"/>
                        </a:spcBef>
                        <a:spcAft>
                          <a:spcPct val="0"/>
                        </a:spcAft>
                      </a:pPr>
                      <a:r>
                        <a:rPr lang="en-US" altLang="zh-CN" sz="800" dirty="0">
                          <a:latin typeface="微软雅黑" panose="020B0503020204020204" charset="-122"/>
                          <a:ea typeface="微软雅黑" panose="020B0503020204020204" charset="-122"/>
                        </a:rPr>
                        <a:t>59.6</a:t>
                      </a:r>
                    </a:p>
                  </a:txBody>
                  <a:tcPr marL="68580" marR="68580" marT="0" marB="0" anchor="ctr">
                    <a:lnL w="6350" cap="flat" cmpd="sng" algn="ctr">
                      <a:solidFill>
                        <a:srgbClr val="000008"/>
                      </a:solidFill>
                      <a:prstDash val="solid"/>
                      <a:roun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29"/>
                  </a:ext>
                </a:extLst>
              </a:tr>
              <a:tr h="152400">
                <a:tc rowSpan="5">
                  <a:txBody>
                    <a:bodyPr/>
                    <a:lstStyle/>
                    <a:p>
                      <a:pPr marL="71755" indent="0" algn="ctr">
                        <a:lnSpc>
                          <a:spcPts val="1200"/>
                        </a:lnSpc>
                        <a:spcBef>
                          <a:spcPct val="0"/>
                        </a:spcBef>
                        <a:spcAft>
                          <a:spcPct val="0"/>
                        </a:spcAft>
                      </a:pPr>
                      <a:r>
                        <a:rPr lang="en-US" altLang="en-US" sz="800" b="1" dirty="0">
                          <a:latin typeface="微软雅黑" panose="020B0503020204020204" charset="-122"/>
                          <a:ea typeface="微软雅黑" panose="020B0503020204020204" charset="-122"/>
                          <a:cs typeface="Arial" panose="020B0604020202020204" pitchFamily="34" charset="0"/>
                          <a:sym typeface="+mn-ea"/>
                        </a:rPr>
                        <a:t>Performance</a:t>
                      </a:r>
                    </a:p>
                  </a:txBody>
                  <a:tcPr marL="68580" marR="68580" marT="0" marB="0" vert="vert27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lnSpc>
                          <a:spcPts val="1200"/>
                        </a:lnSpc>
                        <a:spcBef>
                          <a:spcPct val="0"/>
                        </a:spcBef>
                        <a:spcAft>
                          <a:spcPct val="0"/>
                        </a:spcAft>
                      </a:pPr>
                      <a:r>
                        <a:rPr lang="en-US" altLang="zh-CN" sz="800" dirty="0">
                          <a:latin typeface="微软雅黑" panose="020B0503020204020204" charset="-122"/>
                          <a:ea typeface="微软雅黑" panose="020B0503020204020204" charset="-122"/>
                        </a:rPr>
                        <a:t>5.1</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a:buNone/>
                      </a:pPr>
                      <a:r>
                        <a:rPr lang="en-US" sz="800" dirty="0">
                          <a:latin typeface="微软雅黑" panose="020B0503020204020204" charset="-122"/>
                          <a:ea typeface="微软雅黑" panose="020B0503020204020204" charset="-122"/>
                          <a:cs typeface="Arial" panose="020B0604020202020204" pitchFamily="34" charset="0"/>
                          <a:sym typeface="+mn-ea"/>
                        </a:rPr>
                        <a:t>Travel </a:t>
                      </a:r>
                      <a:r>
                        <a:rPr lang="en-US" sz="800" dirty="0" err="1">
                          <a:latin typeface="微软雅黑" panose="020B0503020204020204" charset="-122"/>
                          <a:ea typeface="微软雅黑" panose="020B0503020204020204" charset="-122"/>
                          <a:cs typeface="Arial" panose="020B0604020202020204" pitchFamily="34" charset="0"/>
                          <a:sym typeface="+mn-ea"/>
                        </a:rPr>
                        <a:t>speed,laden</a:t>
                      </a:r>
                      <a:r>
                        <a:rPr lang="en-US" sz="800" dirty="0">
                          <a:latin typeface="微软雅黑" panose="020B0503020204020204" charset="-122"/>
                          <a:ea typeface="微软雅黑" panose="020B0503020204020204" charset="-122"/>
                          <a:cs typeface="Arial" panose="020B0604020202020204" pitchFamily="34" charset="0"/>
                          <a:sym typeface="+mn-ea"/>
                        </a:rPr>
                        <a:t>/unladen</a:t>
                      </a:r>
                    </a:p>
                  </a:txBody>
                  <a:tcPr marL="68580" marR="68580" marT="0" marB="0" anchor="ctr">
                    <a:lnL w="6350" cap="flat" cmpd="sng">
                      <a:solidFill>
                        <a:srgbClr val="000008"/>
                      </a:solidFill>
                      <a:prstDash val="solid"/>
                      <a:headEnd type="none" w="med" len="med"/>
                      <a:tailEnd type="none" w="med" len="med"/>
                    </a:lnL>
                    <a:lnR w="6350" cap="flat" cmpd="sng" algn="ctr">
                      <a:solidFill>
                        <a:srgbClr val="000008"/>
                      </a:solidFill>
                      <a:prstDash val="solid"/>
                      <a:roun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indent="0" algn="ctr">
                        <a:buNone/>
                      </a:pPr>
                      <a:r>
                        <a:rPr lang="en-US" altLang="en-US" sz="800" b="0" dirty="0">
                          <a:solidFill>
                            <a:srgbClr val="000000"/>
                          </a:solidFill>
                          <a:latin typeface="微软雅黑" panose="020B0503020204020204" charset="-122"/>
                          <a:ea typeface="微软雅黑" panose="020B0503020204020204" charset="-122"/>
                          <a:cs typeface="Arial" panose="020B0604020202020204" pitchFamily="34" charset="0"/>
                        </a:rPr>
                        <a:t>Mph</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gridSpan="2">
                  <a:txBody>
                    <a:bodyPr/>
                    <a:lstStyle/>
                    <a:p>
                      <a:pPr marL="0" indent="0" algn="ctr">
                        <a:lnSpc>
                          <a:spcPts val="1200"/>
                        </a:lnSpc>
                        <a:spcBef>
                          <a:spcPct val="0"/>
                        </a:spcBef>
                        <a:spcAft>
                          <a:spcPct val="0"/>
                        </a:spcAft>
                      </a:pPr>
                      <a:r>
                        <a:rPr lang="en-US" altLang="zh-CN" sz="800" dirty="0">
                          <a:latin typeface="+mn-ea"/>
                          <a:sym typeface="+mn-ea"/>
                        </a:rPr>
                        <a:t>2.6/2.8</a:t>
                      </a:r>
                      <a:endParaRPr lang="en-US" altLang="zh-CN" sz="800" dirty="0">
                        <a:latin typeface="微软雅黑" panose="020B0503020204020204" charset="-122"/>
                        <a:ea typeface="微软雅黑" panose="020B0503020204020204" charset="-122"/>
                      </a:endParaRPr>
                    </a:p>
                  </a:txBody>
                  <a:tcPr marL="68580" marR="68580" marT="0" marB="0" anchor="ctr">
                    <a:lnL w="6350" cap="flat" cmpd="sng" algn="ctr">
                      <a:solidFill>
                        <a:srgbClr val="000008"/>
                      </a:solidFill>
                      <a:prstDash val="solid"/>
                      <a:roun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30"/>
                  </a:ext>
                </a:extLst>
              </a:tr>
              <a:tr h="152400">
                <a:tc vMerge="1">
                  <a:txBody>
                    <a:bodyPr/>
                    <a:lstStyle/>
                    <a:p>
                      <a:endParaRPr lang="en-US"/>
                    </a:p>
                  </a:txBody>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c>
                  <a:txBody>
                    <a:bodyPr/>
                    <a:lstStyle/>
                    <a:p>
                      <a:pPr marL="0" indent="0" algn="l">
                        <a:lnSpc>
                          <a:spcPts val="1200"/>
                        </a:lnSpc>
                        <a:spcBef>
                          <a:spcPct val="0"/>
                        </a:spcBef>
                        <a:spcAft>
                          <a:spcPct val="0"/>
                        </a:spcAft>
                      </a:pPr>
                      <a:r>
                        <a:rPr lang="en-US" altLang="zh-CN" sz="800" dirty="0">
                          <a:latin typeface="微软雅黑" panose="020B0503020204020204" charset="-122"/>
                          <a:ea typeface="微软雅黑" panose="020B0503020204020204" charset="-122"/>
                        </a:rPr>
                        <a:t>5.2</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a:buNone/>
                      </a:pPr>
                      <a:r>
                        <a:rPr lang="en-US" sz="800" dirty="0">
                          <a:latin typeface="微软雅黑" panose="020B0503020204020204" charset="-122"/>
                          <a:ea typeface="微软雅黑" panose="020B0503020204020204" charset="-122"/>
                          <a:cs typeface="Arial" panose="020B0604020202020204" pitchFamily="34" charset="0"/>
                          <a:sym typeface="+mn-ea"/>
                        </a:rPr>
                        <a:t>Lift </a:t>
                      </a:r>
                      <a:r>
                        <a:rPr lang="en-US" sz="800" dirty="0" err="1">
                          <a:latin typeface="微软雅黑" panose="020B0503020204020204" charset="-122"/>
                          <a:ea typeface="微软雅黑" panose="020B0503020204020204" charset="-122"/>
                          <a:cs typeface="Arial" panose="020B0604020202020204" pitchFamily="34" charset="0"/>
                          <a:sym typeface="+mn-ea"/>
                        </a:rPr>
                        <a:t>speed,laden</a:t>
                      </a:r>
                      <a:r>
                        <a:rPr lang="en-US" sz="800" dirty="0">
                          <a:latin typeface="微软雅黑" panose="020B0503020204020204" charset="-122"/>
                          <a:ea typeface="微软雅黑" panose="020B0503020204020204" charset="-122"/>
                          <a:cs typeface="Arial" panose="020B0604020202020204" pitchFamily="34" charset="0"/>
                          <a:sym typeface="+mn-ea"/>
                        </a:rPr>
                        <a:t>/unladen</a:t>
                      </a:r>
                    </a:p>
                  </a:txBody>
                  <a:tcPr marL="68580" marR="68580" marT="0" marB="0" anchor="ctr">
                    <a:lnL w="6350" cap="flat" cmpd="sng">
                      <a:solidFill>
                        <a:srgbClr val="000008"/>
                      </a:solidFill>
                      <a:prstDash val="solid"/>
                      <a:headEnd type="none" w="med" len="med"/>
                      <a:tailEnd type="none" w="med" len="med"/>
                    </a:lnL>
                    <a:lnR w="6350" cap="flat" cmpd="sng" algn="ctr">
                      <a:solidFill>
                        <a:srgbClr val="000008"/>
                      </a:solidFill>
                      <a:prstDash val="solid"/>
                      <a:roun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indent="0" algn="ctr">
                        <a:buNone/>
                      </a:pPr>
                      <a:r>
                        <a:rPr lang="en-US" sz="800" b="0" dirty="0">
                          <a:solidFill>
                            <a:srgbClr val="000000"/>
                          </a:solidFill>
                          <a:latin typeface="微软雅黑" panose="020B0503020204020204" charset="-122"/>
                          <a:ea typeface="微软雅黑" panose="020B0503020204020204" charset="-122"/>
                          <a:cs typeface="Arial" panose="020B0604020202020204" pitchFamily="34" charset="0"/>
                        </a:rPr>
                        <a:t>in/s</a:t>
                      </a:r>
                      <a:endParaRPr lang="en-US" altLang="en-US" sz="800" b="0" dirty="0">
                        <a:solidFill>
                          <a:srgbClr val="000000"/>
                        </a:solidFill>
                        <a:latin typeface="微软雅黑" panose="020B0503020204020204" charset="-122"/>
                        <a:ea typeface="微软雅黑" panose="020B0503020204020204"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gridSpan="2">
                  <a:txBody>
                    <a:bodyPr/>
                    <a:lstStyle/>
                    <a:p>
                      <a:pPr marL="0" indent="0" algn="ctr">
                        <a:lnSpc>
                          <a:spcPts val="1200"/>
                        </a:lnSpc>
                        <a:spcBef>
                          <a:spcPct val="0"/>
                        </a:spcBef>
                        <a:spcAft>
                          <a:spcPct val="0"/>
                        </a:spcAft>
                      </a:pPr>
                      <a:r>
                        <a:rPr lang="en-US" altLang="zh-CN" sz="800" dirty="0">
                          <a:latin typeface="+mn-ea"/>
                          <a:sym typeface="+mn-ea"/>
                        </a:rPr>
                        <a:t>0.8/1.2</a:t>
                      </a:r>
                      <a:endParaRPr lang="en-US" altLang="zh-CN" sz="800" dirty="0">
                        <a:latin typeface="微软雅黑" panose="020B0503020204020204" charset="-122"/>
                        <a:ea typeface="微软雅黑" panose="020B0503020204020204" charset="-122"/>
                      </a:endParaRPr>
                    </a:p>
                  </a:txBody>
                  <a:tcPr marL="68580" marR="68580" marT="0" marB="0" anchor="ctr">
                    <a:lnL w="6350" cap="flat" cmpd="sng" algn="ctr">
                      <a:solidFill>
                        <a:srgbClr val="000008"/>
                      </a:solidFill>
                      <a:prstDash val="solid"/>
                      <a:roun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31"/>
                  </a:ext>
                </a:extLst>
              </a:tr>
              <a:tr h="152400">
                <a:tc vMerge="1">
                  <a:txBody>
                    <a:bodyPr/>
                    <a:lstStyle/>
                    <a:p>
                      <a:endParaRPr lang="en-US"/>
                    </a:p>
                  </a:txBody>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c>
                  <a:txBody>
                    <a:bodyPr/>
                    <a:lstStyle/>
                    <a:p>
                      <a:pPr marL="0" indent="0" algn="l">
                        <a:lnSpc>
                          <a:spcPts val="1200"/>
                        </a:lnSpc>
                        <a:spcBef>
                          <a:spcPct val="0"/>
                        </a:spcBef>
                        <a:spcAft>
                          <a:spcPct val="0"/>
                        </a:spcAft>
                      </a:pPr>
                      <a:r>
                        <a:rPr lang="en-US" altLang="zh-CN" sz="800" dirty="0">
                          <a:latin typeface="微软雅黑" panose="020B0503020204020204" charset="-122"/>
                          <a:ea typeface="微软雅黑" panose="020B0503020204020204" charset="-122"/>
                        </a:rPr>
                        <a:t>5.3</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a:buNone/>
                      </a:pPr>
                      <a:r>
                        <a:rPr lang="en-US" sz="800" dirty="0">
                          <a:latin typeface="微软雅黑" panose="020B0503020204020204" charset="-122"/>
                          <a:ea typeface="微软雅黑" panose="020B0503020204020204" charset="-122"/>
                          <a:cs typeface="Arial" panose="020B0604020202020204" pitchFamily="34" charset="0"/>
                          <a:sym typeface="+mn-ea"/>
                        </a:rPr>
                        <a:t>Lowering </a:t>
                      </a:r>
                      <a:r>
                        <a:rPr lang="en-US" sz="800" dirty="0" err="1">
                          <a:latin typeface="微软雅黑" panose="020B0503020204020204" charset="-122"/>
                          <a:ea typeface="微软雅黑" panose="020B0503020204020204" charset="-122"/>
                          <a:cs typeface="Arial" panose="020B0604020202020204" pitchFamily="34" charset="0"/>
                          <a:sym typeface="+mn-ea"/>
                        </a:rPr>
                        <a:t>speed,laden</a:t>
                      </a:r>
                      <a:r>
                        <a:rPr lang="en-US" sz="800" dirty="0">
                          <a:latin typeface="微软雅黑" panose="020B0503020204020204" charset="-122"/>
                          <a:ea typeface="微软雅黑" panose="020B0503020204020204" charset="-122"/>
                          <a:cs typeface="Arial" panose="020B0604020202020204" pitchFamily="34" charset="0"/>
                          <a:sym typeface="+mn-ea"/>
                        </a:rPr>
                        <a:t>/unladen</a:t>
                      </a:r>
                    </a:p>
                  </a:txBody>
                  <a:tcPr marL="68580" marR="68580" marT="0" marB="0" anchor="ctr">
                    <a:lnL w="6350" cap="flat" cmpd="sng">
                      <a:solidFill>
                        <a:srgbClr val="000008"/>
                      </a:solidFill>
                      <a:prstDash val="solid"/>
                      <a:headEnd type="none" w="med" len="med"/>
                      <a:tailEnd type="none" w="med" len="med"/>
                    </a:lnL>
                    <a:lnR w="6350" cap="flat" cmpd="sng" algn="ctr">
                      <a:solidFill>
                        <a:srgbClr val="000008"/>
                      </a:solidFill>
                      <a:prstDash val="solid"/>
                      <a:roun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indent="0" algn="ctr">
                        <a:buNone/>
                      </a:pPr>
                      <a:r>
                        <a:rPr lang="en-US" sz="800" b="0" dirty="0">
                          <a:solidFill>
                            <a:srgbClr val="000000"/>
                          </a:solidFill>
                          <a:latin typeface="微软雅黑" panose="020B0503020204020204" charset="-122"/>
                          <a:ea typeface="微软雅黑" panose="020B0503020204020204" charset="-122"/>
                          <a:cs typeface="Arial" panose="020B0604020202020204" pitchFamily="34" charset="0"/>
                        </a:rPr>
                        <a:t>in/s</a:t>
                      </a:r>
                      <a:endParaRPr lang="en-US" altLang="en-US" sz="800" b="0" dirty="0">
                        <a:solidFill>
                          <a:srgbClr val="000000"/>
                        </a:solidFill>
                        <a:latin typeface="微软雅黑" panose="020B0503020204020204" charset="-122"/>
                        <a:ea typeface="微软雅黑" panose="020B0503020204020204"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gridSpan="2">
                  <a:txBody>
                    <a:bodyPr/>
                    <a:lstStyle/>
                    <a:p>
                      <a:pPr marL="0" indent="0" algn="ctr">
                        <a:lnSpc>
                          <a:spcPts val="1200"/>
                        </a:lnSpc>
                        <a:spcBef>
                          <a:spcPct val="0"/>
                        </a:spcBef>
                        <a:spcAft>
                          <a:spcPct val="0"/>
                        </a:spcAft>
                      </a:pPr>
                      <a:r>
                        <a:rPr lang="en-US" altLang="zh-CN" sz="800" dirty="0">
                          <a:latin typeface="+mn-ea"/>
                          <a:sym typeface="+mn-ea"/>
                        </a:rPr>
                        <a:t>1.2/0.8</a:t>
                      </a:r>
                      <a:endParaRPr lang="en-US" altLang="zh-CN" sz="800" dirty="0">
                        <a:latin typeface="微软雅黑" panose="020B0503020204020204" charset="-122"/>
                        <a:ea typeface="微软雅黑" panose="020B0503020204020204" charset="-122"/>
                      </a:endParaRPr>
                    </a:p>
                  </a:txBody>
                  <a:tcPr marL="68580" marR="68580" marT="0" marB="0" anchor="ctr">
                    <a:lnL w="6350" cap="flat" cmpd="sng" algn="ctr">
                      <a:solidFill>
                        <a:srgbClr val="000008"/>
                      </a:solidFill>
                      <a:prstDash val="solid"/>
                      <a:roun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32"/>
                  </a:ext>
                </a:extLst>
              </a:tr>
              <a:tr h="152400">
                <a:tc vMerge="1">
                  <a:txBody>
                    <a:bodyPr/>
                    <a:lstStyle/>
                    <a:p>
                      <a:endParaRPr lang="en-US"/>
                    </a:p>
                  </a:txBody>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c>
                  <a:txBody>
                    <a:bodyPr/>
                    <a:lstStyle/>
                    <a:p>
                      <a:pPr marL="0" indent="0" algn="l">
                        <a:lnSpc>
                          <a:spcPts val="1200"/>
                        </a:lnSpc>
                        <a:spcBef>
                          <a:spcPct val="0"/>
                        </a:spcBef>
                        <a:spcAft>
                          <a:spcPct val="0"/>
                        </a:spcAft>
                      </a:pPr>
                      <a:r>
                        <a:rPr lang="en-US" altLang="zh-CN" sz="800" dirty="0">
                          <a:latin typeface="微软雅黑" panose="020B0503020204020204" charset="-122"/>
                          <a:ea typeface="微软雅黑" panose="020B0503020204020204" charset="-122"/>
                        </a:rPr>
                        <a:t>5.8</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lnSpc>
                          <a:spcPts val="1200"/>
                        </a:lnSpc>
                        <a:spcBef>
                          <a:spcPct val="0"/>
                        </a:spcBef>
                        <a:spcAft>
                          <a:spcPct val="0"/>
                        </a:spcAft>
                      </a:pPr>
                      <a:r>
                        <a:rPr lang="en-US" sz="800" dirty="0">
                          <a:latin typeface="微软雅黑" panose="020B0503020204020204" charset="-122"/>
                          <a:ea typeface="微软雅黑" panose="020B0503020204020204" charset="-122"/>
                          <a:cs typeface="Arial" panose="020B0604020202020204" pitchFamily="34" charset="0"/>
                          <a:sym typeface="+mn-ea"/>
                        </a:rPr>
                        <a:t>Gradeability, laden/unladen</a:t>
                      </a:r>
                      <a:r>
                        <a:rPr lang="zh-CN" altLang="en-US" sz="800" dirty="0">
                          <a:latin typeface="微软雅黑" panose="020B0503020204020204" charset="-122"/>
                          <a:ea typeface="微软雅黑" panose="020B0503020204020204" charset="-122"/>
                          <a:cs typeface="微软雅黑" panose="020B0503020204020204" charset="-122"/>
                        </a:rPr>
                        <a:t>         </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200"/>
                        </a:lnSpc>
                        <a:spcBef>
                          <a:spcPct val="0"/>
                        </a:spcBef>
                        <a:spcAft>
                          <a:spcPct val="0"/>
                        </a:spcAft>
                      </a:pPr>
                      <a:r>
                        <a:rPr lang="en-US" altLang="zh-CN" sz="800" dirty="0">
                          <a:latin typeface="微软雅黑" panose="020B0503020204020204" charset="-122"/>
                          <a:ea typeface="微软雅黑" panose="020B0503020204020204" charset="-122"/>
                        </a:rPr>
                        <a:t>%</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lgn="ctr">
                      <a:solidFill>
                        <a:srgbClr val="000008"/>
                      </a:solidFill>
                      <a:prstDash val="solid"/>
                      <a:round/>
                      <a:headEnd type="none" w="med" len="med"/>
                      <a:tailEnd type="none" w="med" len="med"/>
                    </a:lnT>
                    <a:lnB w="6350" cap="flat" cmpd="sng">
                      <a:solidFill>
                        <a:srgbClr val="000008"/>
                      </a:solidFill>
                      <a:prstDash val="solid"/>
                      <a:headEnd type="none" w="med" len="med"/>
                      <a:tailEnd type="none" w="med" len="med"/>
                    </a:lnB>
                    <a:noFill/>
                  </a:tcPr>
                </a:tc>
                <a:tc gridSpan="2">
                  <a:txBody>
                    <a:bodyPr/>
                    <a:lstStyle/>
                    <a:p>
                      <a:pPr marL="0" indent="0" algn="ctr">
                        <a:lnSpc>
                          <a:spcPts val="1200"/>
                        </a:lnSpc>
                        <a:spcBef>
                          <a:spcPct val="0"/>
                        </a:spcBef>
                        <a:spcAft>
                          <a:spcPct val="0"/>
                        </a:spcAft>
                      </a:pPr>
                      <a:r>
                        <a:rPr lang="en-US" altLang="zh-CN" sz="800" dirty="0">
                          <a:latin typeface="+mn-ea"/>
                          <a:sym typeface="+mn-ea"/>
                        </a:rPr>
                        <a:t>3/10</a:t>
                      </a:r>
                      <a:endParaRPr lang="en-US" altLang="zh-CN" sz="800" dirty="0">
                        <a:latin typeface="微软雅黑" panose="020B0503020204020204" charset="-122"/>
                        <a:ea typeface="微软雅黑" panose="020B0503020204020204"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33"/>
                  </a:ext>
                </a:extLst>
              </a:tr>
              <a:tr h="152400">
                <a:tc vMerge="1">
                  <a:txBody>
                    <a:bodyPr/>
                    <a:lstStyle/>
                    <a:p>
                      <a:endParaRPr lang="en-US"/>
                    </a:p>
                  </a:txBody>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B w="6350" cap="flat" cmpd="sng">
                      <a:solidFill>
                        <a:srgbClr val="000008"/>
                      </a:solidFill>
                      <a:prstDash val="solid"/>
                      <a:headEnd type="none" w="med" len="med"/>
                      <a:tailEnd type="none" w="med" len="med"/>
                    </a:lnB>
                  </a:tcPr>
                </a:tc>
                <a:tc>
                  <a:txBody>
                    <a:bodyPr/>
                    <a:lstStyle/>
                    <a:p>
                      <a:pPr marL="0" indent="0" algn="l">
                        <a:lnSpc>
                          <a:spcPts val="1200"/>
                        </a:lnSpc>
                        <a:spcBef>
                          <a:spcPct val="0"/>
                        </a:spcBef>
                        <a:spcAft>
                          <a:spcPct val="0"/>
                        </a:spcAft>
                      </a:pPr>
                      <a:r>
                        <a:rPr lang="en-US" altLang="zh-CN" sz="800" dirty="0">
                          <a:latin typeface="微软雅黑" panose="020B0503020204020204" charset="-122"/>
                          <a:ea typeface="微软雅黑" panose="020B0503020204020204" charset="-122"/>
                        </a:rPr>
                        <a:t>5.10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a:buNone/>
                      </a:pPr>
                      <a:r>
                        <a:rPr lang="en-US" sz="800" dirty="0">
                          <a:latin typeface="微软雅黑" panose="020B0503020204020204" charset="-122"/>
                          <a:ea typeface="微软雅黑" panose="020B0503020204020204" charset="-122"/>
                          <a:cs typeface="宋体" panose="02010600030101010101" pitchFamily="2" charset="-122"/>
                          <a:sym typeface="+mn-ea"/>
                        </a:rPr>
                        <a:t>Service brake</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200"/>
                        </a:lnSpc>
                        <a:spcBef>
                          <a:spcPct val="0"/>
                        </a:spcBef>
                        <a:spcAft>
                          <a:spcPct val="0"/>
                        </a:spcAft>
                      </a:pPr>
                      <a:r>
                        <a:rPr lang="en-US" altLang="zh-CN" sz="800" dirty="0">
                          <a:latin typeface="微软雅黑" panose="020B0503020204020204" charset="-122"/>
                          <a:ea typeface="微软雅黑" panose="020B0503020204020204" charset="-122"/>
                        </a:rPr>
                        <a:t> </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lgn="ctr">
                      <a:solidFill>
                        <a:srgbClr val="000008"/>
                      </a:solidFill>
                      <a:prstDash val="solid"/>
                      <a:round/>
                      <a:headEnd type="none" w="med" len="med"/>
                      <a:tailEnd type="none" w="med" len="med"/>
                    </a:lnB>
                    <a:noFill/>
                  </a:tcPr>
                </a:tc>
                <a:tc gridSpan="2">
                  <a:txBody>
                    <a:bodyPr/>
                    <a:lstStyle/>
                    <a:p>
                      <a:pPr algn="ctr">
                        <a:buNone/>
                      </a:pPr>
                      <a:r>
                        <a:rPr lang="en-US" sz="800" dirty="0">
                          <a:latin typeface="微软雅黑" panose="020B0503020204020204" charset="-122"/>
                          <a:ea typeface="微软雅黑" panose="020B0503020204020204" charset="-122"/>
                          <a:cs typeface="宋体" panose="02010600030101010101" pitchFamily="2" charset="-122"/>
                          <a:sym typeface="+mn-ea"/>
                        </a:rPr>
                        <a:t>Electromagnetic</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34"/>
                  </a:ext>
                </a:extLst>
              </a:tr>
              <a:tr h="152400">
                <a:tc rowSpan="4">
                  <a:txBody>
                    <a:bodyPr/>
                    <a:lstStyle/>
                    <a:p>
                      <a:pPr algn="ctr">
                        <a:buNone/>
                      </a:pPr>
                      <a:r>
                        <a:rPr lang="en-US" sz="800" b="1" dirty="0">
                          <a:latin typeface="微软雅黑" panose="020B0503020204020204" charset="-122"/>
                          <a:ea typeface="微软雅黑" panose="020B0503020204020204" charset="-122"/>
                          <a:cs typeface="Arial" panose="020B0604020202020204" pitchFamily="34" charset="0"/>
                          <a:sym typeface="+mn-ea"/>
                        </a:rPr>
                        <a:t>Motors</a:t>
                      </a:r>
                    </a:p>
                  </a:txBody>
                  <a:tcPr marL="68580" marR="68580" marT="0" marB="0" vert="vert27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lnSpc>
                          <a:spcPts val="1200"/>
                        </a:lnSpc>
                        <a:spcBef>
                          <a:spcPct val="0"/>
                        </a:spcBef>
                        <a:spcAft>
                          <a:spcPct val="0"/>
                        </a:spcAft>
                      </a:pPr>
                      <a:r>
                        <a:rPr lang="en-US" altLang="zh-CN" sz="800" dirty="0">
                          <a:latin typeface="微软雅黑" panose="020B0503020204020204" charset="-122"/>
                          <a:ea typeface="微软雅黑" panose="020B0503020204020204" charset="-122"/>
                        </a:rPr>
                        <a:t>6.1</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lnSpc>
                          <a:spcPts val="1200"/>
                        </a:lnSpc>
                        <a:spcBef>
                          <a:spcPct val="0"/>
                        </a:spcBef>
                        <a:spcAft>
                          <a:spcPct val="0"/>
                        </a:spcAft>
                      </a:pPr>
                      <a:r>
                        <a:rPr lang="en-US" sz="800" dirty="0">
                          <a:latin typeface="微软雅黑" panose="020B0503020204020204" charset="-122"/>
                          <a:ea typeface="微软雅黑" panose="020B0503020204020204" charset="-122"/>
                          <a:cs typeface="Arial" panose="020B0604020202020204" pitchFamily="34" charset="0"/>
                          <a:sym typeface="+mn-ea"/>
                        </a:rPr>
                        <a:t>Drive motor rating S2 60min </a:t>
                      </a:r>
                      <a:r>
                        <a:rPr lang="zh-CN" altLang="en-US" sz="800" dirty="0">
                          <a:latin typeface="微软雅黑" panose="020B0503020204020204" charset="-122"/>
                          <a:ea typeface="微软雅黑" panose="020B0503020204020204" charset="-122"/>
                          <a:cs typeface="微软雅黑" panose="020B0503020204020204" charset="-122"/>
                        </a:rPr>
                        <a:t>                      </a:t>
                      </a:r>
                    </a:p>
                  </a:txBody>
                  <a:tcPr marL="68580" marR="68580" marT="0" marB="0" anchor="ctr">
                    <a:lnL w="6350" cap="flat" cmpd="sng">
                      <a:solidFill>
                        <a:srgbClr val="000008"/>
                      </a:solidFill>
                      <a:prstDash val="solid"/>
                      <a:headEnd type="none" w="med" len="med"/>
                      <a:tailEnd type="none" w="med" len="med"/>
                    </a:lnL>
                    <a:lnR w="6350" cap="flat" cmpd="sng" algn="ctr">
                      <a:solidFill>
                        <a:srgbClr val="000008"/>
                      </a:solidFill>
                      <a:prstDash val="solid"/>
                      <a:roun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indent="0" algn="ctr">
                        <a:buNone/>
                      </a:pPr>
                      <a:r>
                        <a:rPr lang="en-US" altLang="en-US" sz="800" b="0" dirty="0">
                          <a:solidFill>
                            <a:srgbClr val="000000"/>
                          </a:solidFill>
                          <a:latin typeface="微软雅黑" panose="020B0503020204020204" charset="-122"/>
                          <a:ea typeface="微软雅黑" panose="020B0503020204020204" charset="-122"/>
                          <a:cs typeface="Arial" panose="020B0604020202020204" pitchFamily="34" charset="0"/>
                        </a:rPr>
                        <a:t>Hp</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gridSpan="2">
                  <a:txBody>
                    <a:bodyPr/>
                    <a:lstStyle/>
                    <a:p>
                      <a:pPr marL="0" indent="0" algn="ctr">
                        <a:lnSpc>
                          <a:spcPts val="1200"/>
                        </a:lnSpc>
                        <a:spcBef>
                          <a:spcPct val="0"/>
                        </a:spcBef>
                        <a:spcAft>
                          <a:spcPct val="0"/>
                        </a:spcAft>
                      </a:pPr>
                      <a:r>
                        <a:rPr lang="en-US" altLang="zh-CN" sz="800" dirty="0">
                          <a:latin typeface="+mn-ea"/>
                          <a:sym typeface="+mn-ea"/>
                        </a:rPr>
                        <a:t>1.0</a:t>
                      </a:r>
                      <a:endParaRPr lang="en-US" altLang="zh-CN" sz="800" dirty="0">
                        <a:latin typeface="微软雅黑" panose="020B0503020204020204" charset="-122"/>
                        <a:ea typeface="微软雅黑" panose="020B0503020204020204" charset="-122"/>
                      </a:endParaRPr>
                    </a:p>
                  </a:txBody>
                  <a:tcPr marL="68580" marR="68580" marT="0" marB="0" anchor="ctr">
                    <a:lnL w="6350" cap="flat" cmpd="sng" algn="ctr">
                      <a:solidFill>
                        <a:srgbClr val="000008"/>
                      </a:solidFill>
                      <a:prstDash val="solid"/>
                      <a:roun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35"/>
                  </a:ext>
                </a:extLst>
              </a:tr>
              <a:tr h="152400">
                <a:tc vMerge="1">
                  <a:txBody>
                    <a:bodyPr/>
                    <a:lstStyle/>
                    <a:p>
                      <a:endParaRPr lang="en-US"/>
                    </a:p>
                  </a:txBody>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c>
                  <a:txBody>
                    <a:bodyPr/>
                    <a:lstStyle/>
                    <a:p>
                      <a:pPr marL="0" indent="0" algn="l">
                        <a:lnSpc>
                          <a:spcPts val="1200"/>
                        </a:lnSpc>
                        <a:spcBef>
                          <a:spcPct val="0"/>
                        </a:spcBef>
                        <a:spcAft>
                          <a:spcPct val="0"/>
                        </a:spcAft>
                      </a:pPr>
                      <a:r>
                        <a:rPr lang="en-US" altLang="zh-CN" sz="800" dirty="0">
                          <a:latin typeface="微软雅黑" panose="020B0503020204020204" charset="-122"/>
                          <a:ea typeface="微软雅黑" panose="020B0503020204020204" charset="-122"/>
                        </a:rPr>
                        <a:t>6.2</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lnSpc>
                          <a:spcPts val="1200"/>
                        </a:lnSpc>
                        <a:spcBef>
                          <a:spcPct val="0"/>
                        </a:spcBef>
                        <a:spcAft>
                          <a:spcPct val="0"/>
                        </a:spcAft>
                      </a:pPr>
                      <a:r>
                        <a:rPr lang="en-US" sz="800" dirty="0">
                          <a:latin typeface="微软雅黑" panose="020B0503020204020204" charset="-122"/>
                          <a:ea typeface="微软雅黑" panose="020B0503020204020204" charset="-122"/>
                          <a:cs typeface="Arial" panose="020B0604020202020204" pitchFamily="34" charset="0"/>
                          <a:sym typeface="+mn-ea"/>
                        </a:rPr>
                        <a:t>Lift motor rating at S3 10% </a:t>
                      </a:r>
                      <a:r>
                        <a:rPr lang="zh-CN" altLang="en-US" sz="800" dirty="0">
                          <a:latin typeface="微软雅黑" panose="020B0503020204020204" charset="-122"/>
                          <a:ea typeface="微软雅黑" panose="020B0503020204020204" charset="-122"/>
                          <a:cs typeface="微软雅黑" panose="020B0503020204020204" charset="-122"/>
                        </a:rPr>
                        <a:t>                       </a:t>
                      </a:r>
                    </a:p>
                  </a:txBody>
                  <a:tcPr marL="68580" marR="68580" marT="0" marB="0" anchor="ctr">
                    <a:lnL w="6350" cap="flat" cmpd="sng">
                      <a:solidFill>
                        <a:srgbClr val="000008"/>
                      </a:solidFill>
                      <a:prstDash val="solid"/>
                      <a:headEnd type="none" w="med" len="med"/>
                      <a:tailEnd type="none" w="med" len="med"/>
                    </a:lnL>
                    <a:lnR w="6350" cap="flat" cmpd="sng" algn="ctr">
                      <a:solidFill>
                        <a:srgbClr val="000008"/>
                      </a:solidFill>
                      <a:prstDash val="solid"/>
                      <a:roun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indent="0" algn="ctr">
                        <a:buNone/>
                      </a:pPr>
                      <a:r>
                        <a:rPr lang="en-US" altLang="en-US" sz="800" b="0" dirty="0">
                          <a:solidFill>
                            <a:srgbClr val="000000"/>
                          </a:solidFill>
                          <a:latin typeface="微软雅黑" panose="020B0503020204020204" charset="-122"/>
                          <a:ea typeface="微软雅黑" panose="020B0503020204020204" charset="-122"/>
                          <a:cs typeface="Arial" panose="020B0604020202020204" pitchFamily="34" charset="0"/>
                        </a:rPr>
                        <a:t>hp</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gridSpan="2">
                  <a:txBody>
                    <a:bodyPr/>
                    <a:lstStyle/>
                    <a:p>
                      <a:pPr marL="0" indent="0" algn="ctr">
                        <a:lnSpc>
                          <a:spcPts val="1200"/>
                        </a:lnSpc>
                        <a:spcBef>
                          <a:spcPct val="0"/>
                        </a:spcBef>
                        <a:spcAft>
                          <a:spcPct val="0"/>
                        </a:spcAft>
                      </a:pPr>
                      <a:r>
                        <a:rPr lang="en-US" altLang="zh-CN" sz="800" dirty="0">
                          <a:latin typeface="微软雅黑" panose="020B0503020204020204" charset="-122"/>
                          <a:ea typeface="微软雅黑" panose="020B0503020204020204" charset="-122"/>
                        </a:rPr>
                        <a:t>1.1</a:t>
                      </a:r>
                    </a:p>
                  </a:txBody>
                  <a:tcPr marL="68580" marR="68580" marT="0" marB="0" anchor="ctr">
                    <a:lnL w="6350" cap="flat" cmpd="sng" algn="ctr">
                      <a:solidFill>
                        <a:srgbClr val="000008"/>
                      </a:solidFill>
                      <a:prstDash val="solid"/>
                      <a:roun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36"/>
                  </a:ext>
                </a:extLst>
              </a:tr>
              <a:tr h="152400">
                <a:tc vMerge="1">
                  <a:txBody>
                    <a:bodyPr/>
                    <a:lstStyle/>
                    <a:p>
                      <a:endParaRPr lang="en-US"/>
                    </a:p>
                  </a:txBody>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c>
                  <a:txBody>
                    <a:bodyPr/>
                    <a:lstStyle/>
                    <a:p>
                      <a:pPr marL="0" indent="0" algn="l">
                        <a:lnSpc>
                          <a:spcPts val="1200"/>
                        </a:lnSpc>
                        <a:spcBef>
                          <a:spcPct val="0"/>
                        </a:spcBef>
                        <a:spcAft>
                          <a:spcPct val="0"/>
                        </a:spcAft>
                      </a:pPr>
                      <a:r>
                        <a:rPr lang="en-US" altLang="zh-CN" sz="800" dirty="0">
                          <a:latin typeface="微软雅黑" panose="020B0503020204020204" charset="-122"/>
                          <a:ea typeface="微软雅黑" panose="020B0503020204020204" charset="-122"/>
                        </a:rPr>
                        <a:t>6.3</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lnSpc>
                          <a:spcPts val="1200"/>
                        </a:lnSpc>
                        <a:spcBef>
                          <a:spcPct val="0"/>
                        </a:spcBef>
                        <a:spcAft>
                          <a:spcPct val="0"/>
                        </a:spcAft>
                      </a:pPr>
                      <a:r>
                        <a:rPr lang="en-US" sz="800">
                          <a:latin typeface="微软雅黑" panose="020B0503020204020204" charset="-122"/>
                          <a:ea typeface="微软雅黑" panose="020B0503020204020204" charset="-122"/>
                          <a:cs typeface="Arial" panose="020B0604020202020204" pitchFamily="34" charset="0"/>
                          <a:sym typeface="+mn-ea"/>
                        </a:rPr>
                        <a:t>Battery, acc to DIN 43531/35/36 A,B,C, no</a:t>
                      </a:r>
                      <a:r>
                        <a:rPr lang="zh-CN" altLang="en-US" sz="800">
                          <a:latin typeface="微软雅黑" panose="020B0503020204020204" charset="-122"/>
                          <a:ea typeface="微软雅黑" panose="020B0503020204020204" charset="-122"/>
                          <a:cs typeface="微软雅黑" panose="020B0503020204020204" charset="-122"/>
                        </a:rPr>
                        <a:t> </a:t>
                      </a:r>
                    </a:p>
                  </a:txBody>
                  <a:tcPr marL="68580" marR="68580" marT="0" marB="0" anchor="ctr">
                    <a:lnL w="6350" cap="flat" cmpd="sng">
                      <a:solidFill>
                        <a:srgbClr val="000008"/>
                      </a:solidFill>
                      <a:prstDash val="solid"/>
                      <a:headEnd type="none" w="med" len="med"/>
                      <a:tailEnd type="none" w="med" len="med"/>
                    </a:lnL>
                    <a:lnR w="6350" cap="flat" cmpd="sng" algn="ctr">
                      <a:solidFill>
                        <a:srgbClr val="000008"/>
                      </a:solidFill>
                      <a:prstDash val="solid"/>
                      <a:roun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indent="0" algn="ctr">
                        <a:buNone/>
                      </a:pPr>
                      <a:r>
                        <a:rPr lang="en-US" sz="800" b="0" dirty="0">
                          <a:solidFill>
                            <a:srgbClr val="000000"/>
                          </a:solidFill>
                          <a:latin typeface="微软雅黑" panose="020B0503020204020204" charset="-122"/>
                          <a:ea typeface="微软雅黑" panose="020B0503020204020204" charset="-122"/>
                          <a:cs typeface="宋体" panose="02010600030101010101" pitchFamily="2" charset="-122"/>
                        </a:rPr>
                        <a:t> </a:t>
                      </a:r>
                      <a:endParaRPr lang="en-US" altLang="en-US" sz="800" b="0" dirty="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gridSpan="2">
                  <a:txBody>
                    <a:bodyPr/>
                    <a:lstStyle/>
                    <a:p>
                      <a:pPr marL="0" indent="0" algn="ctr">
                        <a:lnSpc>
                          <a:spcPts val="1200"/>
                        </a:lnSpc>
                        <a:spcBef>
                          <a:spcPct val="0"/>
                        </a:spcBef>
                        <a:spcAft>
                          <a:spcPct val="0"/>
                        </a:spcAft>
                      </a:pPr>
                      <a:r>
                        <a:rPr lang="en-US" altLang="zh-CN" sz="800">
                          <a:latin typeface="微软雅黑" panose="020B0503020204020204" charset="-122"/>
                          <a:ea typeface="微软雅黑" panose="020B0503020204020204" charset="-122"/>
                        </a:rPr>
                        <a:t>\</a:t>
                      </a:r>
                    </a:p>
                  </a:txBody>
                  <a:tcPr marL="68580" marR="68580" marT="0" marB="0" anchor="ctr">
                    <a:lnL w="6350" cap="flat" cmpd="sng" algn="ctr">
                      <a:solidFill>
                        <a:srgbClr val="000008"/>
                      </a:solidFill>
                      <a:prstDash val="solid"/>
                      <a:roun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37"/>
                  </a:ext>
                </a:extLst>
              </a:tr>
              <a:tr h="0">
                <a:tc vMerge="1">
                  <a:txBody>
                    <a:bodyPr/>
                    <a:lstStyle/>
                    <a:p>
                      <a:endParaRPr lang="en-US"/>
                    </a:p>
                  </a:txBody>
                  <a:tcPr>
                    <a:lnL w="6350" cap="flat" cmpd="sng">
                      <a:solidFill>
                        <a:srgbClr val="000008"/>
                      </a:solidFill>
                      <a:prstDash val="solid"/>
                      <a:headEnd type="none" w="med" len="med"/>
                      <a:tailEnd type="none" w="med" len="med"/>
                    </a:lnL>
                    <a:lnR w="6350" cap="flat" cmpd="sng" algn="ctr">
                      <a:solidFill>
                        <a:srgbClr val="000008"/>
                      </a:solidFill>
                      <a:prstDash val="solid"/>
                      <a:round/>
                      <a:headEnd type="none" w="med" len="med"/>
                      <a:tailEnd type="none" w="med" len="med"/>
                    </a:lnR>
                    <a:lnT w="6350" cap="flat" cmpd="sng" algn="ctr">
                      <a:solidFill>
                        <a:srgbClr val="000008"/>
                      </a:solidFill>
                      <a:prstDash val="solid"/>
                      <a:round/>
                      <a:headEnd type="none" w="med" len="med"/>
                      <a:tailEnd type="none" w="med" len="med"/>
                    </a:lnT>
                    <a:lnB w="6350" cap="flat" cmpd="sng">
                      <a:solidFill>
                        <a:srgbClr val="000008"/>
                      </a:solidFill>
                      <a:prstDash val="solid"/>
                      <a:headEnd type="none" w="med" len="med"/>
                      <a:tailEnd type="none" w="med" len="med"/>
                    </a:lnB>
                  </a:tcPr>
                </a:tc>
                <a:tc>
                  <a:txBody>
                    <a:bodyPr/>
                    <a:lstStyle/>
                    <a:p>
                      <a:pPr marL="0" indent="0" algn="l">
                        <a:lnSpc>
                          <a:spcPts val="1200"/>
                        </a:lnSpc>
                        <a:spcBef>
                          <a:spcPct val="0"/>
                        </a:spcBef>
                        <a:spcAft>
                          <a:spcPct val="0"/>
                        </a:spcAft>
                      </a:pPr>
                      <a:r>
                        <a:rPr lang="en-US" altLang="zh-CN" sz="800">
                          <a:latin typeface="微软雅黑" panose="020B0503020204020204" charset="-122"/>
                          <a:ea typeface="微软雅黑" panose="020B0503020204020204" charset="-122"/>
                        </a:rPr>
                        <a:t>6.6</a:t>
                      </a:r>
                    </a:p>
                  </a:txBody>
                  <a:tcPr marL="68580" marR="68580" marT="0" marB="0" anchor="ctr">
                    <a:lnL w="6350" cap="flat" cmpd="sng" algn="ctr">
                      <a:solidFill>
                        <a:srgbClr val="000008"/>
                      </a:solidFill>
                      <a:prstDash val="solid"/>
                      <a:round/>
                      <a:headEnd type="none" w="med" len="med"/>
                      <a:tailEnd type="none" w="med" len="med"/>
                    </a:lnL>
                    <a:lnR w="6350" cap="flat" cmpd="sng" algn="ctr">
                      <a:solidFill>
                        <a:srgbClr val="000008"/>
                      </a:solidFill>
                      <a:prstDash val="solid"/>
                      <a:round/>
                      <a:headEnd type="none" w="med" len="med"/>
                      <a:tailEnd type="none" w="med" len="med"/>
                    </a:lnR>
                    <a:lnT w="6350" cap="flat" cmpd="sng" algn="ctr">
                      <a:solidFill>
                        <a:srgbClr val="000008"/>
                      </a:solidFill>
                      <a:prstDash val="solid"/>
                      <a:round/>
                      <a:headEnd type="none" w="med" len="med"/>
                      <a:tailEnd type="none" w="med" len="med"/>
                    </a:lnT>
                    <a:lnB w="6350" cap="flat" cmpd="sng">
                      <a:solidFill>
                        <a:srgbClr val="000008"/>
                      </a:solidFill>
                      <a:prstDash val="solid"/>
                      <a:headEnd type="none" w="med" len="med"/>
                      <a:tailEnd type="none" w="med" len="med"/>
                    </a:lnB>
                    <a:noFill/>
                  </a:tcPr>
                </a:tc>
                <a:tc>
                  <a:txBody>
                    <a:bodyPr/>
                    <a:lstStyle/>
                    <a:p>
                      <a:pPr>
                        <a:buNone/>
                      </a:pPr>
                      <a:r>
                        <a:rPr lang="en-US" altLang="en-US" sz="800">
                          <a:latin typeface="微软雅黑" panose="020B0503020204020204" charset="-122"/>
                          <a:ea typeface="微软雅黑" panose="020B0503020204020204" charset="-122"/>
                          <a:cs typeface="Arial" panose="020B0604020202020204" pitchFamily="34" charset="0"/>
                          <a:sym typeface="+mn-ea"/>
                        </a:rPr>
                        <a:t>Energy consumption acc. to VDI cycle</a:t>
                      </a:r>
                    </a:p>
                  </a:txBody>
                  <a:tcPr marL="68580" marR="68580" marT="0" marB="0" anchor="ctr">
                    <a:lnL w="6350" cap="flat" cmpd="sng" algn="ctr">
                      <a:solidFill>
                        <a:srgbClr val="000008"/>
                      </a:solidFill>
                      <a:prstDash val="solid"/>
                      <a:round/>
                      <a:headEnd type="none" w="med" len="med"/>
                      <a:tailEnd type="none" w="med" len="med"/>
                    </a:lnL>
                    <a:lnR w="6350" cap="flat" cmpd="sng" algn="ctr">
                      <a:solidFill>
                        <a:srgbClr val="000008"/>
                      </a:solidFill>
                      <a:prstDash val="solid"/>
                      <a:round/>
                      <a:headEnd type="none" w="med" len="med"/>
                      <a:tailEnd type="none" w="med" len="med"/>
                    </a:lnR>
                    <a:lnT w="6350" cap="flat" cmpd="sng" algn="ctr">
                      <a:solidFill>
                        <a:srgbClr val="000008"/>
                      </a:solidFill>
                      <a:prstDash val="solid"/>
                      <a:roun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200"/>
                        </a:lnSpc>
                        <a:spcBef>
                          <a:spcPct val="0"/>
                        </a:spcBef>
                        <a:spcAft>
                          <a:spcPct val="0"/>
                        </a:spcAft>
                      </a:pPr>
                      <a:r>
                        <a:rPr lang="en-US" altLang="zh-CN" sz="800">
                          <a:latin typeface="微软雅黑" panose="020B0503020204020204" charset="-122"/>
                          <a:ea typeface="微软雅黑" panose="020B0503020204020204" charset="-122"/>
                        </a:rPr>
                        <a:t>KWh/h</a:t>
                      </a:r>
                    </a:p>
                  </a:txBody>
                  <a:tcPr marL="68580" marR="68580" marT="0" marB="0" anchor="ctr">
                    <a:lnL w="6350" cap="flat" cmpd="sng" algn="ctr">
                      <a:solidFill>
                        <a:srgbClr val="000008"/>
                      </a:solidFill>
                      <a:prstDash val="solid"/>
                      <a:round/>
                      <a:headEnd type="none" w="med" len="med"/>
                      <a:tailEnd type="none" w="med" len="med"/>
                    </a:lnL>
                    <a:lnR w="6350" cap="flat" cmpd="sng" algn="ctr">
                      <a:solidFill>
                        <a:srgbClr val="000008"/>
                      </a:solidFill>
                      <a:prstDash val="solid"/>
                      <a:round/>
                      <a:headEnd type="none" w="med" len="med"/>
                      <a:tailEnd type="none" w="med" len="med"/>
                    </a:lnR>
                    <a:lnT w="6350" cap="flat" cmpd="sng" algn="ctr">
                      <a:solidFill>
                        <a:srgbClr val="000008"/>
                      </a:solidFill>
                      <a:prstDash val="solid"/>
                      <a:round/>
                      <a:headEnd type="none" w="med" len="med"/>
                      <a:tailEnd type="none" w="med" len="med"/>
                    </a:lnT>
                    <a:lnB w="6350" cap="flat" cmpd="sng">
                      <a:solidFill>
                        <a:srgbClr val="000008"/>
                      </a:solidFill>
                      <a:prstDash val="solid"/>
                      <a:headEnd type="none" w="med" len="med"/>
                      <a:tailEnd type="none" w="med" len="med"/>
                    </a:lnB>
                    <a:noFill/>
                  </a:tcPr>
                </a:tc>
                <a:tc gridSpan="2">
                  <a:txBody>
                    <a:bodyPr/>
                    <a:lstStyle/>
                    <a:p>
                      <a:pPr marL="0" indent="0" algn="ctr">
                        <a:lnSpc>
                          <a:spcPts val="1200"/>
                        </a:lnSpc>
                        <a:spcBef>
                          <a:spcPct val="0"/>
                        </a:spcBef>
                        <a:spcAft>
                          <a:spcPct val="0"/>
                        </a:spcAft>
                      </a:pPr>
                      <a:r>
                        <a:rPr lang="en-US" altLang="zh-CN" sz="800" dirty="0">
                          <a:latin typeface="微软雅黑" panose="020B0503020204020204" charset="-122"/>
                          <a:ea typeface="微软雅黑" panose="020B0503020204020204" charset="-122"/>
                        </a:rPr>
                        <a:t>\</a:t>
                      </a:r>
                    </a:p>
                  </a:txBody>
                  <a:tcPr marL="68580" marR="68580" marT="0" marB="0" anchor="ctr">
                    <a:lnL w="6350" cap="flat" cmpd="sng" algn="ctr">
                      <a:solidFill>
                        <a:srgbClr val="000008"/>
                      </a:solidFill>
                      <a:prstDash val="solid"/>
                      <a:round/>
                      <a:headEnd type="none" w="med" len="med"/>
                      <a:tailEnd type="none" w="med" len="med"/>
                    </a:lnL>
                    <a:lnR w="6350" cap="flat" cmpd="sng">
                      <a:solidFill>
                        <a:srgbClr val="000008"/>
                      </a:solidFill>
                      <a:prstDash val="solid"/>
                      <a:headEnd type="none" w="med" len="med"/>
                      <a:tailEnd type="none" w="med" len="med"/>
                    </a:lnR>
                    <a:lnT w="6350" cap="flat" cmpd="sng" algn="ctr">
                      <a:solidFill>
                        <a:srgbClr val="000008"/>
                      </a:solidFill>
                      <a:prstDash val="solid"/>
                      <a:round/>
                      <a:headEnd type="none" w="med" len="med"/>
                      <a:tailEnd type="none" w="med" len="med"/>
                    </a:lnT>
                    <a:lnB w="6350" cap="flat" cmpd="sng">
                      <a:solidFill>
                        <a:srgbClr val="000008"/>
                      </a:solidFill>
                      <a:prstDash val="soli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40"/>
                  </a:ext>
                </a:extLst>
              </a:tr>
              <a:tr h="233045">
                <a:tc rowSpan="2">
                  <a:txBody>
                    <a:bodyPr/>
                    <a:lstStyle/>
                    <a:p>
                      <a:pPr marL="71755" indent="0" algn="ctr">
                        <a:lnSpc>
                          <a:spcPts val="1200"/>
                        </a:lnSpc>
                        <a:spcBef>
                          <a:spcPct val="0"/>
                        </a:spcBef>
                        <a:spcAft>
                          <a:spcPct val="0"/>
                        </a:spcAft>
                      </a:pPr>
                      <a:r>
                        <a:rPr lang="en-US" altLang="zh-CN" sz="800" b="1">
                          <a:latin typeface="微软雅黑" panose="020B0503020204020204" charset="-122"/>
                          <a:ea typeface="微软雅黑" panose="020B0503020204020204" charset="-122"/>
                          <a:cs typeface="Arial" panose="020B0604020202020204" pitchFamily="34" charset="0"/>
                          <a:sym typeface="+mn-ea"/>
                        </a:rPr>
                        <a:t>Other</a:t>
                      </a:r>
                    </a:p>
                  </a:txBody>
                  <a:tcPr marL="68580" marR="68580" marT="0" marB="0" vert="vert27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lnSpc>
                          <a:spcPts val="1200"/>
                        </a:lnSpc>
                        <a:spcBef>
                          <a:spcPct val="0"/>
                        </a:spcBef>
                        <a:spcAft>
                          <a:spcPct val="0"/>
                        </a:spcAft>
                      </a:pPr>
                      <a:r>
                        <a:rPr lang="en-US" altLang="zh-CN" sz="800">
                          <a:latin typeface="微软雅黑" panose="020B0503020204020204" charset="-122"/>
                          <a:ea typeface="微软雅黑" panose="020B0503020204020204" charset="-122"/>
                        </a:rPr>
                        <a:t>8.1</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a:buNone/>
                      </a:pPr>
                      <a:r>
                        <a:rPr lang="en-US" sz="800">
                          <a:latin typeface="微软雅黑" panose="020B0503020204020204" charset="-122"/>
                          <a:ea typeface="微软雅黑" panose="020B0503020204020204" charset="-122"/>
                          <a:cs typeface="宋体" panose="02010600030101010101" pitchFamily="2" charset="-122"/>
                          <a:sym typeface="+mn-ea"/>
                        </a:rPr>
                        <a:t>Type of drive control</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200"/>
                        </a:lnSpc>
                        <a:spcBef>
                          <a:spcPct val="0"/>
                        </a:spcBef>
                        <a:spcAft>
                          <a:spcPct val="0"/>
                        </a:spcAft>
                      </a:pPr>
                      <a:r>
                        <a:rPr lang="en-US" altLang="zh-CN" sz="800">
                          <a:latin typeface="微软雅黑" panose="020B0503020204020204" charset="-122"/>
                          <a:ea typeface="微软雅黑" panose="020B0503020204020204" charset="-122"/>
                        </a:rPr>
                        <a:t> </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gridSpan="2">
                  <a:txBody>
                    <a:bodyPr/>
                    <a:lstStyle/>
                    <a:p>
                      <a:pPr algn="ctr">
                        <a:buNone/>
                      </a:pPr>
                      <a:r>
                        <a:rPr lang="en-US" sz="800" dirty="0">
                          <a:latin typeface="微软雅黑" panose="020B0503020204020204" charset="-122"/>
                          <a:ea typeface="微软雅黑" panose="020B0503020204020204" charset="-122"/>
                          <a:cs typeface="宋体" panose="02010600030101010101" pitchFamily="2" charset="-122"/>
                          <a:sym typeface="+mn-ea"/>
                        </a:rPr>
                        <a:t>DC speed control</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41"/>
                  </a:ext>
                </a:extLst>
              </a:tr>
              <a:tr h="203200">
                <a:tc vMerge="1">
                  <a:txBody>
                    <a:bodyPr/>
                    <a:lstStyle/>
                    <a:p>
                      <a:endParaRPr lang="en-US"/>
                    </a:p>
                  </a:txBody>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B w="6350" cap="flat" cmpd="sng">
                      <a:solidFill>
                        <a:srgbClr val="000008"/>
                      </a:solidFill>
                      <a:prstDash val="solid"/>
                      <a:headEnd type="none" w="med" len="med"/>
                      <a:tailEnd type="none" w="med" len="med"/>
                    </a:lnB>
                  </a:tcPr>
                </a:tc>
                <a:tc>
                  <a:txBody>
                    <a:bodyPr/>
                    <a:lstStyle/>
                    <a:p>
                      <a:pPr marL="0" indent="0" algn="l">
                        <a:lnSpc>
                          <a:spcPts val="1200"/>
                        </a:lnSpc>
                        <a:spcBef>
                          <a:spcPct val="0"/>
                        </a:spcBef>
                        <a:spcAft>
                          <a:spcPct val="0"/>
                        </a:spcAft>
                      </a:pPr>
                      <a:r>
                        <a:rPr lang="en-US" altLang="zh-CN" sz="800">
                          <a:latin typeface="微软雅黑" panose="020B0503020204020204" charset="-122"/>
                          <a:ea typeface="微软雅黑" panose="020B0503020204020204" charset="-122"/>
                        </a:rPr>
                        <a:t>8.4</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a:buNone/>
                      </a:pPr>
                      <a:r>
                        <a:rPr lang="en-US" sz="800">
                          <a:latin typeface="微软雅黑" panose="020B0503020204020204" charset="-122"/>
                          <a:ea typeface="微软雅黑" panose="020B0503020204020204" charset="-122"/>
                          <a:cs typeface="Arial" panose="020B0604020202020204" pitchFamily="34" charset="0"/>
                          <a:sym typeface="+mn-ea"/>
                        </a:rPr>
                        <a:t>Sound levei at driver's ear acc.  to EN 12053</a:t>
                      </a:r>
                      <a:endParaRPr lang="en-US" altLang="zh-CN" sz="800">
                        <a:latin typeface="微软雅黑" panose="020B0503020204020204" charset="-122"/>
                        <a:ea typeface="微软雅黑" panose="020B0503020204020204" charset="-122"/>
                        <a:cs typeface="Arial" panose="020B0604020202020204" pitchFamily="34" charset="0"/>
                        <a:sym typeface="+mn-ea"/>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200"/>
                        </a:lnSpc>
                        <a:spcBef>
                          <a:spcPct val="0"/>
                        </a:spcBef>
                        <a:spcAft>
                          <a:spcPct val="0"/>
                        </a:spcAft>
                      </a:pPr>
                      <a:r>
                        <a:rPr lang="en-US" altLang="zh-CN" sz="800">
                          <a:solidFill>
                            <a:srgbClr val="000000"/>
                          </a:solidFill>
                          <a:latin typeface="微软雅黑" panose="020B0503020204020204" charset="-122"/>
                          <a:ea typeface="微软雅黑" panose="020B0503020204020204" charset="-122"/>
                        </a:rPr>
                        <a:t>dB(A)</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gridSpan="2">
                  <a:txBody>
                    <a:bodyPr/>
                    <a:lstStyle/>
                    <a:p>
                      <a:pPr marL="0" indent="0" algn="ctr">
                        <a:lnSpc>
                          <a:spcPts val="1200"/>
                        </a:lnSpc>
                        <a:spcBef>
                          <a:spcPct val="0"/>
                        </a:spcBef>
                        <a:spcAft>
                          <a:spcPct val="0"/>
                        </a:spcAft>
                      </a:pPr>
                      <a:r>
                        <a:rPr lang="en-US" altLang="zh-CN" sz="800" dirty="0">
                          <a:latin typeface="微软雅黑" panose="020B0503020204020204" charset="-122"/>
                          <a:ea typeface="微软雅黑" panose="020B0503020204020204" charset="-122"/>
                        </a:rPr>
                        <a:t>≤70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42"/>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540" y="-6350"/>
            <a:ext cx="6026150" cy="6870065"/>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157595" y="-6350"/>
            <a:ext cx="6075680" cy="6870065"/>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224155" y="258445"/>
            <a:ext cx="5725795" cy="460375"/>
          </a:xfrm>
          <a:prstGeom prst="rect">
            <a:avLst/>
          </a:prstGeom>
          <a:noFill/>
        </p:spPr>
        <p:txBody>
          <a:bodyPr wrap="square" rtlCol="0">
            <a:spAutoFit/>
          </a:bodyPr>
          <a:lstStyle/>
          <a:p>
            <a:pPr algn="ctr"/>
            <a:r>
              <a:rPr lang="en-US" altLang="zh-CN" sz="2400" b="1" dirty="0">
                <a:solidFill>
                  <a:srgbClr val="CC5C3E"/>
                </a:solidFill>
                <a:latin typeface="微软雅黑" panose="020B0503020204020204" charset="-122"/>
                <a:ea typeface="微软雅黑" panose="020B0503020204020204" charset="-122"/>
                <a:cs typeface="微软雅黑" panose="020B0503020204020204" charset="-122"/>
              </a:rPr>
              <a:t>4.</a:t>
            </a:r>
            <a:r>
              <a:rPr lang="zh-CN" altLang="en-US" sz="2400" b="1" dirty="0">
                <a:solidFill>
                  <a:srgbClr val="CC5C3E"/>
                </a:solidFill>
                <a:latin typeface="微软雅黑" panose="020B0503020204020204" charset="-122"/>
                <a:ea typeface="微软雅黑" panose="020B0503020204020204" charset="-122"/>
                <a:cs typeface="微软雅黑" panose="020B0503020204020204" charset="-122"/>
              </a:rPr>
              <a:t> </a:t>
            </a:r>
            <a:r>
              <a:rPr lang="en-US" altLang="zh-CN" sz="2400" b="1" dirty="0">
                <a:solidFill>
                  <a:srgbClr val="CC5C3E"/>
                </a:solidFill>
                <a:latin typeface="微软雅黑" panose="020B0503020204020204" charset="-122"/>
                <a:ea typeface="微软雅黑" panose="020B0503020204020204" charset="-122"/>
                <a:cs typeface="微软雅黑" panose="020B0503020204020204" charset="-122"/>
                <a:sym typeface="+mn-ea"/>
              </a:rPr>
              <a:t>S</a:t>
            </a:r>
            <a:r>
              <a:rPr lang="zh-CN" altLang="en-US" sz="2400" b="1" dirty="0">
                <a:solidFill>
                  <a:srgbClr val="CC5C3E"/>
                </a:solidFill>
                <a:latin typeface="微软雅黑" panose="020B0503020204020204" charset="-122"/>
                <a:ea typeface="微软雅黑" panose="020B0503020204020204" charset="-122"/>
                <a:cs typeface="微软雅黑" panose="020B0503020204020204" charset="-122"/>
                <a:sym typeface="+mn-ea"/>
              </a:rPr>
              <a:t>elf-protection</a:t>
            </a:r>
          </a:p>
        </p:txBody>
      </p:sp>
      <p:pic>
        <p:nvPicPr>
          <p:cNvPr id="34" name="图片 33" descr="图片9"/>
          <p:cNvPicPr>
            <a:picLocks noChangeAspect="1"/>
          </p:cNvPicPr>
          <p:nvPr/>
        </p:nvPicPr>
        <p:blipFill>
          <a:blip r:embed="rId3"/>
          <a:stretch>
            <a:fillRect/>
          </a:stretch>
        </p:blipFill>
        <p:spPr>
          <a:xfrm>
            <a:off x="514985" y="726440"/>
            <a:ext cx="689610" cy="612140"/>
          </a:xfrm>
          <a:prstGeom prst="rect">
            <a:avLst/>
          </a:prstGeom>
        </p:spPr>
      </p:pic>
      <p:sp>
        <p:nvSpPr>
          <p:cNvPr id="35" name="文本框 34"/>
          <p:cNvSpPr txBox="1"/>
          <p:nvPr/>
        </p:nvSpPr>
        <p:spPr>
          <a:xfrm>
            <a:off x="1475740" y="848360"/>
            <a:ext cx="2444115" cy="368300"/>
          </a:xfrm>
          <a:prstGeom prst="rect">
            <a:avLst/>
          </a:prstGeom>
          <a:noFill/>
        </p:spPr>
        <p:txBody>
          <a:bodyPr wrap="square" rtlCol="0">
            <a:spAutoFit/>
          </a:bodyPr>
          <a:lstStyle/>
          <a:p>
            <a:r>
              <a:rPr lang="zh-CN" altLang="en-US" b="1">
                <a:latin typeface="微软雅黑" panose="020B0503020204020204" charset="-122"/>
                <a:ea typeface="微软雅黑" panose="020B0503020204020204" charset="-122"/>
              </a:rPr>
              <a:t>Know the danger</a:t>
            </a:r>
          </a:p>
        </p:txBody>
      </p:sp>
      <p:pic>
        <p:nvPicPr>
          <p:cNvPr id="37" name="图片 36" descr="图片8"/>
          <p:cNvPicPr>
            <a:picLocks noChangeAspect="1"/>
          </p:cNvPicPr>
          <p:nvPr/>
        </p:nvPicPr>
        <p:blipFill>
          <a:blip r:embed="rId4"/>
          <a:stretch>
            <a:fillRect/>
          </a:stretch>
        </p:blipFill>
        <p:spPr>
          <a:xfrm>
            <a:off x="324485" y="1548130"/>
            <a:ext cx="1080770" cy="644525"/>
          </a:xfrm>
          <a:prstGeom prst="rect">
            <a:avLst/>
          </a:prstGeom>
        </p:spPr>
      </p:pic>
      <p:sp>
        <p:nvSpPr>
          <p:cNvPr id="38" name="文本框 37"/>
          <p:cNvSpPr txBox="1"/>
          <p:nvPr/>
        </p:nvSpPr>
        <p:spPr>
          <a:xfrm>
            <a:off x="1476375" y="1455420"/>
            <a:ext cx="4367530" cy="706755"/>
          </a:xfrm>
          <a:prstGeom prst="rect">
            <a:avLst/>
          </a:prstGeom>
          <a:noFill/>
        </p:spPr>
        <p:txBody>
          <a:bodyPr wrap="square" rtlCol="0">
            <a:spAutoFit/>
          </a:bodyPr>
          <a:lstStyle/>
          <a:p>
            <a:r>
              <a:rPr lang="zh-CN" altLang="en-US" sz="1000" b="1">
                <a:latin typeface="微软雅黑" panose="020B0503020204020204" charset="-122"/>
                <a:ea typeface="微软雅黑" panose="020B0503020204020204" charset="-122"/>
              </a:rPr>
              <a:t>Observed moving region</a:t>
            </a:r>
          </a:p>
          <a:p>
            <a:r>
              <a:rPr lang="zh-CN" altLang="en-US" sz="1000">
                <a:latin typeface="微软雅黑" panose="020B0503020204020204" charset="-122"/>
                <a:ea typeface="微软雅黑" panose="020B0503020204020204" charset="-122"/>
              </a:rPr>
              <a:t>Always be alert to the surrounding area and pay attention to where you are driving. Be careful not to be knocked against (e.g. a wall or post)</a:t>
            </a:r>
            <a:r>
              <a:rPr lang="en-US" altLang="zh-CN" sz="1000">
                <a:latin typeface="微软雅黑" panose="020B0503020204020204" charset="-122"/>
                <a:ea typeface="微软雅黑" panose="020B0503020204020204" charset="-122"/>
              </a:rPr>
              <a:t>.</a:t>
            </a:r>
          </a:p>
        </p:txBody>
      </p:sp>
      <p:sp>
        <p:nvSpPr>
          <p:cNvPr id="40" name="文本框 39"/>
          <p:cNvSpPr txBox="1"/>
          <p:nvPr/>
        </p:nvSpPr>
        <p:spPr>
          <a:xfrm>
            <a:off x="1482090" y="2478405"/>
            <a:ext cx="4368165" cy="706755"/>
          </a:xfrm>
          <a:prstGeom prst="rect">
            <a:avLst/>
          </a:prstGeom>
          <a:noFill/>
        </p:spPr>
        <p:txBody>
          <a:bodyPr wrap="square" rtlCol="0">
            <a:spAutoFit/>
          </a:bodyPr>
          <a:lstStyle/>
          <a:p>
            <a:r>
              <a:rPr lang="zh-CN" altLang="en-US" sz="1000" b="1">
                <a:latin typeface="微软雅黑" panose="020B0503020204020204" charset="-122"/>
                <a:ea typeface="微软雅黑" panose="020B0503020204020204" charset="-122"/>
              </a:rPr>
              <a:t>Drive with care</a:t>
            </a:r>
          </a:p>
          <a:p>
            <a:r>
              <a:rPr lang="zh-CN" altLang="en-US" sz="1000">
                <a:latin typeface="微软雅黑" panose="020B0503020204020204" charset="-122"/>
                <a:ea typeface="微软雅黑" panose="020B0503020204020204" charset="-122"/>
              </a:rPr>
              <a:t>Watch your hands and feet to avoid crushing or breaking them.</a:t>
            </a:r>
          </a:p>
          <a:p>
            <a:r>
              <a:rPr lang="zh-CN" altLang="en-US" sz="1000">
                <a:latin typeface="微软雅黑" panose="020B0503020204020204" charset="-122"/>
                <a:ea typeface="微软雅黑" panose="020B0503020204020204" charset="-122"/>
              </a:rPr>
              <a:t>Drive sideways to avoid hitting your legs or feet and crushing your feet.</a:t>
            </a:r>
          </a:p>
        </p:txBody>
      </p:sp>
      <p:pic>
        <p:nvPicPr>
          <p:cNvPr id="41" name="图片 40" descr="图片11"/>
          <p:cNvPicPr>
            <a:picLocks noChangeAspect="1"/>
          </p:cNvPicPr>
          <p:nvPr/>
        </p:nvPicPr>
        <p:blipFill>
          <a:blip r:embed="rId5"/>
          <a:stretch>
            <a:fillRect/>
          </a:stretch>
        </p:blipFill>
        <p:spPr>
          <a:xfrm>
            <a:off x="324485" y="3395345"/>
            <a:ext cx="897255" cy="1109345"/>
          </a:xfrm>
          <a:prstGeom prst="rect">
            <a:avLst/>
          </a:prstGeom>
        </p:spPr>
      </p:pic>
      <p:sp>
        <p:nvSpPr>
          <p:cNvPr id="42" name="文本框 41"/>
          <p:cNvSpPr txBox="1"/>
          <p:nvPr/>
        </p:nvSpPr>
        <p:spPr>
          <a:xfrm>
            <a:off x="1475740" y="3644265"/>
            <a:ext cx="4367530" cy="860425"/>
          </a:xfrm>
          <a:prstGeom prst="rect">
            <a:avLst/>
          </a:prstGeom>
          <a:noFill/>
        </p:spPr>
        <p:txBody>
          <a:bodyPr wrap="square" rtlCol="0">
            <a:spAutoFit/>
          </a:bodyPr>
          <a:lstStyle/>
          <a:p>
            <a:r>
              <a:rPr lang="zh-CN" altLang="en-US" sz="1000">
                <a:latin typeface="微软雅黑" panose="020B0503020204020204" charset="-122"/>
                <a:ea typeface="微软雅黑" panose="020B0503020204020204" charset="-122"/>
              </a:rPr>
              <a:t>When starting the </a:t>
            </a:r>
            <a:r>
              <a:rPr lang="en-US" altLang="zh-CN" sz="1000">
                <a:latin typeface="微软雅黑" panose="020B0503020204020204" charset="-122"/>
                <a:ea typeface="微软雅黑" panose="020B0503020204020204" charset="-122"/>
              </a:rPr>
              <a:t>truck</a:t>
            </a:r>
            <a:r>
              <a:rPr lang="zh-CN" altLang="en-US" sz="1000">
                <a:latin typeface="微软雅黑" panose="020B0503020204020204" charset="-122"/>
                <a:ea typeface="微软雅黑" panose="020B0503020204020204" charset="-122"/>
              </a:rPr>
              <a:t>, hold the handle firmly with both hands. Change direction carefully and keep your feet away from the </a:t>
            </a:r>
            <a:r>
              <a:rPr lang="en-US" altLang="zh-CN" sz="1000">
                <a:latin typeface="微软雅黑" panose="020B0503020204020204" charset="-122"/>
                <a:ea typeface="微软雅黑" panose="020B0503020204020204" charset="-122"/>
              </a:rPr>
              <a:t>truck.</a:t>
            </a:r>
            <a:endParaRPr lang="zh-CN" altLang="en-US" sz="1000">
              <a:latin typeface="微软雅黑" panose="020B0503020204020204" charset="-122"/>
              <a:ea typeface="微软雅黑" panose="020B0503020204020204" charset="-122"/>
            </a:endParaRPr>
          </a:p>
          <a:p>
            <a:r>
              <a:rPr lang="zh-CN" altLang="en-US" sz="1000">
                <a:latin typeface="微软雅黑" panose="020B0503020204020204" charset="-122"/>
                <a:ea typeface="微软雅黑" panose="020B0503020204020204" charset="-122"/>
              </a:rPr>
              <a:t>Maintain control of the </a:t>
            </a:r>
            <a:r>
              <a:rPr lang="en-US" altLang="zh-CN" sz="1000">
                <a:latin typeface="微软雅黑" panose="020B0503020204020204" charset="-122"/>
                <a:ea typeface="微软雅黑" panose="020B0503020204020204" charset="-122"/>
              </a:rPr>
              <a:t>truck</a:t>
            </a:r>
            <a:r>
              <a:rPr lang="zh-CN" altLang="en-US" sz="1000">
                <a:latin typeface="微软雅黑" panose="020B0503020204020204" charset="-122"/>
                <a:ea typeface="微软雅黑" panose="020B0503020204020204" charset="-122"/>
              </a:rPr>
              <a:t> and drive at a safe speed. Drive carefully on smooth or uneven roads and do not crush foreign objects on the ground.</a:t>
            </a:r>
          </a:p>
        </p:txBody>
      </p:sp>
      <p:sp>
        <p:nvSpPr>
          <p:cNvPr id="43" name="文本框 42"/>
          <p:cNvSpPr txBox="1"/>
          <p:nvPr/>
        </p:nvSpPr>
        <p:spPr>
          <a:xfrm>
            <a:off x="224155" y="5013325"/>
            <a:ext cx="3801745" cy="1313815"/>
          </a:xfrm>
          <a:prstGeom prst="rect">
            <a:avLst/>
          </a:prstGeom>
          <a:noFill/>
        </p:spPr>
        <p:txBody>
          <a:bodyPr wrap="square" rtlCol="0">
            <a:noAutofit/>
          </a:bodyPr>
          <a:lstStyle/>
          <a:p>
            <a:r>
              <a:rPr lang="zh-CN" altLang="en-US" sz="1000" b="1">
                <a:latin typeface="微软雅黑" panose="020B0503020204020204" charset="-122"/>
                <a:ea typeface="微软雅黑" panose="020B0503020204020204" charset="-122"/>
              </a:rPr>
              <a:t>Avoid falling</a:t>
            </a:r>
          </a:p>
          <a:p>
            <a:r>
              <a:rPr lang="zh-CN" altLang="en-US" sz="1000">
                <a:latin typeface="微软雅黑" panose="020B0503020204020204" charset="-122"/>
                <a:ea typeface="微软雅黑" panose="020B0503020204020204" charset="-122"/>
              </a:rPr>
              <a:t>Falling is a very serious accident, you can be crushed or even die. The best way to prevent injury is to always know where you are and follow safe operating rules.</a:t>
            </a:r>
          </a:p>
          <a:p>
            <a:r>
              <a:rPr lang="zh-CN" altLang="en-US" sz="1000">
                <a:latin typeface="微软雅黑" panose="020B0503020204020204" charset="-122"/>
                <a:ea typeface="微软雅黑" panose="020B0503020204020204" charset="-122"/>
              </a:rPr>
              <a:t>Be very careful when working around docks, loading platforms and trailers.</a:t>
            </a:r>
          </a:p>
          <a:p>
            <a:r>
              <a:rPr lang="zh-CN" altLang="en-US" sz="1000">
                <a:latin typeface="微软雅黑" panose="020B0503020204020204" charset="-122"/>
                <a:ea typeface="微软雅黑" panose="020B0503020204020204" charset="-122"/>
              </a:rPr>
              <a:t>Stay away from the edge of piers and ramps.</a:t>
            </a:r>
          </a:p>
          <a:p>
            <a:r>
              <a:rPr lang="zh-CN" altLang="en-US" sz="1000">
                <a:latin typeface="微软雅黑" panose="020B0503020204020204" charset="-122"/>
                <a:ea typeface="微软雅黑" panose="020B0503020204020204" charset="-122"/>
              </a:rPr>
              <a:t>Make sure the loading and unloading platforms are secure.</a:t>
            </a:r>
          </a:p>
        </p:txBody>
      </p:sp>
      <p:sp>
        <p:nvSpPr>
          <p:cNvPr id="45" name="文本框 44"/>
          <p:cNvSpPr txBox="1"/>
          <p:nvPr/>
        </p:nvSpPr>
        <p:spPr>
          <a:xfrm>
            <a:off x="6362700" y="527685"/>
            <a:ext cx="2844800" cy="1476375"/>
          </a:xfrm>
          <a:prstGeom prst="rect">
            <a:avLst/>
          </a:prstGeom>
          <a:noFill/>
        </p:spPr>
        <p:txBody>
          <a:bodyPr wrap="square" rtlCol="0">
            <a:spAutoFit/>
          </a:bodyPr>
          <a:lstStyle/>
          <a:p>
            <a:r>
              <a:rPr lang="zh-CN" altLang="en-US" sz="1000" b="1">
                <a:latin typeface="微软雅黑" panose="020B0503020204020204" charset="-122"/>
                <a:ea typeface="微软雅黑" panose="020B0503020204020204" charset="-122"/>
              </a:rPr>
              <a:t>Safe use of trucks</a:t>
            </a:r>
          </a:p>
          <a:p>
            <a:r>
              <a:rPr lang="zh-CN" altLang="en-US" sz="1000">
                <a:latin typeface="微软雅黑" panose="020B0503020204020204" charset="-122"/>
                <a:ea typeface="微软雅黑" panose="020B0503020204020204" charset="-122"/>
              </a:rPr>
              <a:t>Keep hands and feet away from all moving parts, such as forks or wheels.</a:t>
            </a:r>
          </a:p>
          <a:p>
            <a:r>
              <a:rPr lang="zh-CN" altLang="en-US" sz="1000">
                <a:latin typeface="微软雅黑" panose="020B0503020204020204" charset="-122"/>
                <a:ea typeface="微软雅黑" panose="020B0503020204020204" charset="-122"/>
              </a:rPr>
              <a:t>Do not ride or allow others to ride, and sit or stand in dangerous places.</a:t>
            </a:r>
          </a:p>
          <a:p>
            <a:r>
              <a:rPr lang="zh-CN" altLang="en-US" sz="1000">
                <a:latin typeface="微软雅黑" panose="020B0503020204020204" charset="-122"/>
                <a:ea typeface="微软雅黑" panose="020B0503020204020204" charset="-122"/>
              </a:rPr>
              <a:t>Before you leave the truck, place the fork on the floor and turn off the </a:t>
            </a:r>
            <a:r>
              <a:rPr lang="en-US" altLang="zh-CN" sz="1000">
                <a:latin typeface="微软雅黑" panose="020B0503020204020204" charset="-122"/>
                <a:ea typeface="微软雅黑" panose="020B0503020204020204" charset="-122"/>
              </a:rPr>
              <a:t>truck</a:t>
            </a:r>
            <a:r>
              <a:rPr lang="zh-CN" altLang="en-US" sz="1000">
                <a:latin typeface="微软雅黑" panose="020B0503020204020204" charset="-122"/>
                <a:ea typeface="微软雅黑" panose="020B0503020204020204" charset="-122"/>
              </a:rPr>
              <a:t> key to ensure that the loading and unloading platforms are secure.</a:t>
            </a:r>
          </a:p>
        </p:txBody>
      </p:sp>
      <p:pic>
        <p:nvPicPr>
          <p:cNvPr id="46" name="图片 45" descr="图片13"/>
          <p:cNvPicPr>
            <a:picLocks noChangeAspect="1"/>
          </p:cNvPicPr>
          <p:nvPr/>
        </p:nvPicPr>
        <p:blipFill>
          <a:blip r:embed="rId6"/>
          <a:stretch>
            <a:fillRect/>
          </a:stretch>
        </p:blipFill>
        <p:spPr>
          <a:xfrm>
            <a:off x="9421495" y="470535"/>
            <a:ext cx="2307590" cy="1591310"/>
          </a:xfrm>
          <a:prstGeom prst="rect">
            <a:avLst/>
          </a:prstGeom>
        </p:spPr>
      </p:pic>
      <p:sp>
        <p:nvSpPr>
          <p:cNvPr id="47" name="文本框 46"/>
          <p:cNvSpPr txBox="1"/>
          <p:nvPr/>
        </p:nvSpPr>
        <p:spPr>
          <a:xfrm>
            <a:off x="6363335" y="2623185"/>
            <a:ext cx="5273040" cy="460375"/>
          </a:xfrm>
          <a:prstGeom prst="rect">
            <a:avLst/>
          </a:prstGeom>
          <a:noFill/>
        </p:spPr>
        <p:txBody>
          <a:bodyPr wrap="square" rtlCol="0">
            <a:spAutoFit/>
          </a:bodyPr>
          <a:lstStyle/>
          <a:p>
            <a:pPr algn="ctr"/>
            <a:r>
              <a:rPr lang="en-US" altLang="zh-CN" sz="2400" b="1" dirty="0">
                <a:solidFill>
                  <a:srgbClr val="CC5C3E"/>
                </a:solidFill>
                <a:latin typeface="微软雅黑" panose="020B0503020204020204" charset="-122"/>
                <a:ea typeface="微软雅黑" panose="020B0503020204020204" charset="-122"/>
              </a:rPr>
              <a:t>5. </a:t>
            </a:r>
            <a:r>
              <a:rPr lang="en-US" altLang="zh-CN" sz="2400" b="1" dirty="0" err="1">
                <a:solidFill>
                  <a:srgbClr val="CC5C3E"/>
                </a:solidFill>
                <a:latin typeface="微软雅黑" panose="020B0503020204020204" charset="-122"/>
                <a:ea typeface="微软雅黑" panose="020B0503020204020204" charset="-122"/>
              </a:rPr>
              <a:t>Benifit</a:t>
            </a:r>
            <a:endParaRPr lang="en-US" altLang="zh-CN" sz="2400" b="1" dirty="0">
              <a:solidFill>
                <a:srgbClr val="CC5C3E"/>
              </a:solidFill>
              <a:latin typeface="微软雅黑" panose="020B0503020204020204" charset="-122"/>
              <a:ea typeface="微软雅黑" panose="020B0503020204020204" charset="-122"/>
              <a:cs typeface="Arial" panose="020B0604020202020204" pitchFamily="34" charset="0"/>
              <a:sym typeface="+mn-ea"/>
            </a:endParaRPr>
          </a:p>
        </p:txBody>
      </p:sp>
      <p:sp>
        <p:nvSpPr>
          <p:cNvPr id="48" name="文本框 47"/>
          <p:cNvSpPr txBox="1"/>
          <p:nvPr/>
        </p:nvSpPr>
        <p:spPr>
          <a:xfrm>
            <a:off x="6362700" y="3434080"/>
            <a:ext cx="5273040" cy="2707005"/>
          </a:xfrm>
          <a:prstGeom prst="rect">
            <a:avLst/>
          </a:prstGeom>
          <a:noFill/>
        </p:spPr>
        <p:txBody>
          <a:bodyPr wrap="square" rtlCol="0">
            <a:spAutoFit/>
          </a:bodyPr>
          <a:lstStyle/>
          <a:p>
            <a:pPr algn="l"/>
            <a:r>
              <a:rPr lang="zh-CN" altLang="en-US" sz="1000" b="1">
                <a:solidFill>
                  <a:schemeClr val="tx1"/>
                </a:solidFill>
                <a:latin typeface="微软雅黑" panose="020B0503020204020204" charset="-122"/>
                <a:ea typeface="微软雅黑" panose="020B0503020204020204" charset="-122"/>
                <a:cs typeface="微软雅黑" panose="020B0503020204020204" charset="-122"/>
              </a:rPr>
              <a:t>What</a:t>
            </a:r>
            <a:r>
              <a:rPr lang="en-US" altLang="zh-CN" sz="1000" b="1">
                <a:solidFill>
                  <a:schemeClr val="tx1"/>
                </a:solidFill>
                <a:latin typeface="微软雅黑" panose="020B0503020204020204" charset="-122"/>
                <a:ea typeface="微软雅黑" panose="020B0503020204020204" charset="-122"/>
                <a:cs typeface="微软雅黑" panose="020B0503020204020204" charset="-122"/>
              </a:rPr>
              <a:t> can benifit</a:t>
            </a:r>
            <a:r>
              <a:rPr lang="zh-CN" altLang="en-US" sz="1000" b="1">
                <a:solidFill>
                  <a:schemeClr val="tx1"/>
                </a:solidFill>
                <a:latin typeface="微软雅黑" panose="020B0503020204020204" charset="-122"/>
                <a:ea typeface="微软雅黑" panose="020B0503020204020204" charset="-122"/>
                <a:cs typeface="微软雅黑" panose="020B0503020204020204" charset="-122"/>
              </a:rPr>
              <a:t> you?</a:t>
            </a:r>
          </a:p>
          <a:p>
            <a:pPr algn="ct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The more you know about your </a:t>
            </a:r>
            <a:r>
              <a:rPr lang="en-US" altLang="zh-CN" sz="1000">
                <a:latin typeface="微软雅黑" panose="020B0503020204020204" charset="-122"/>
                <a:ea typeface="微软雅黑" panose="020B0503020204020204" charset="-122"/>
                <a:cs typeface="微软雅黑" panose="020B0503020204020204" charset="-122"/>
              </a:rPr>
              <a:t>truck</a:t>
            </a:r>
            <a:r>
              <a:rPr lang="zh-CN" altLang="en-US" sz="1000">
                <a:latin typeface="微软雅黑" panose="020B0503020204020204" charset="-122"/>
                <a:ea typeface="微软雅黑" panose="020B0503020204020204" charset="-122"/>
                <a:cs typeface="微软雅黑" panose="020B0503020204020204" charset="-122"/>
              </a:rPr>
              <a:t> and how to use it, the better and safer operator you will be. Here are some guidelines for using this manual.</a:t>
            </a:r>
          </a:p>
          <a:p>
            <a:endParaRPr lang="zh-CN" altLang="en-US" sz="1000">
              <a:latin typeface="微软雅黑" panose="020B0503020204020204" charset="-122"/>
              <a:ea typeface="微软雅黑" panose="020B0503020204020204" charset="-122"/>
              <a:cs typeface="微软雅黑" panose="020B0503020204020204" charset="-122"/>
            </a:endParaRPr>
          </a:p>
          <a:p>
            <a:pPr marL="171450" indent="-171450">
              <a:buFont typeface="Arial" panose="020B0604020202020204" pitchFamily="34" charset="0"/>
              <a:buChar char="•"/>
            </a:pPr>
            <a:r>
              <a:rPr lang="zh-CN" altLang="en-US" sz="1000" b="1">
                <a:latin typeface="微软雅黑" panose="020B0503020204020204" charset="-122"/>
                <a:ea typeface="微软雅黑" panose="020B0503020204020204" charset="-122"/>
                <a:cs typeface="微软雅黑" panose="020B0503020204020204" charset="-122"/>
              </a:rPr>
              <a:t>Fast positioning</a:t>
            </a:r>
          </a:p>
          <a:p>
            <a:r>
              <a:rPr lang="zh-CN" altLang="en-US" sz="1000">
                <a:latin typeface="微软雅黑" panose="020B0503020204020204" charset="-122"/>
                <a:ea typeface="微软雅黑" panose="020B0503020204020204" charset="-122"/>
                <a:cs typeface="微软雅黑" panose="020B0503020204020204" charset="-122"/>
              </a:rPr>
              <a:t>In addition to the </a:t>
            </a:r>
            <a:r>
              <a:rPr lang="en-US" altLang="zh-CN" sz="1000">
                <a:latin typeface="微软雅黑" panose="020B0503020204020204" charset="-122"/>
                <a:ea typeface="微软雅黑" panose="020B0503020204020204" charset="-122"/>
                <a:cs typeface="微软雅黑" panose="020B0503020204020204" charset="-122"/>
              </a:rPr>
              <a:t>“</a:t>
            </a:r>
            <a:r>
              <a:rPr lang="zh-CN" altLang="en-US" sz="1000">
                <a:latin typeface="微软雅黑" panose="020B0503020204020204" charset="-122"/>
                <a:ea typeface="微软雅黑" panose="020B0503020204020204" charset="-122"/>
                <a:cs typeface="微软雅黑" panose="020B0503020204020204" charset="-122"/>
              </a:rPr>
              <a:t>Content</a:t>
            </a:r>
            <a:r>
              <a:rPr lang="en-US" altLang="zh-CN" sz="1000">
                <a:latin typeface="微软雅黑" panose="020B0503020204020204" charset="-122"/>
                <a:ea typeface="微软雅黑" panose="020B0503020204020204" charset="-122"/>
                <a:cs typeface="微软雅黑" panose="020B0503020204020204" charset="-122"/>
              </a:rPr>
              <a:t>”</a:t>
            </a:r>
            <a:r>
              <a:rPr lang="zh-CN" altLang="en-US" sz="1000">
                <a:latin typeface="微软雅黑" panose="020B0503020204020204" charset="-122"/>
                <a:ea typeface="微软雅黑" panose="020B0503020204020204" charset="-122"/>
                <a:cs typeface="微软雅黑" panose="020B0503020204020204" charset="-122"/>
              </a:rPr>
              <a:t> page, you can also use the page title to find topics. Some pages also have a picture of a truck in the corner, showing the features or functions covered on that page.</a:t>
            </a:r>
          </a:p>
          <a:p>
            <a:endParaRPr lang="zh-CN" altLang="en-US" sz="1000">
              <a:latin typeface="微软雅黑" panose="020B0503020204020204" charset="-122"/>
              <a:ea typeface="微软雅黑" panose="020B0503020204020204" charset="-122"/>
              <a:cs typeface="微软雅黑" panose="020B0503020204020204" charset="-122"/>
            </a:endParaRPr>
          </a:p>
          <a:p>
            <a:pPr marL="171450" indent="-171450">
              <a:buFont typeface="Arial" panose="020B0604020202020204" pitchFamily="34" charset="0"/>
              <a:buChar char="•"/>
            </a:pPr>
            <a:r>
              <a:rPr lang="zh-CN" altLang="en-US" sz="1000" b="1">
                <a:latin typeface="微软雅黑" panose="020B0503020204020204" charset="-122"/>
                <a:ea typeface="微软雅黑" panose="020B0503020204020204" charset="-122"/>
                <a:cs typeface="微软雅黑" panose="020B0503020204020204" charset="-122"/>
              </a:rPr>
              <a:t>Operation method</a:t>
            </a:r>
          </a:p>
          <a:p>
            <a:r>
              <a:rPr lang="zh-CN" altLang="en-US" sz="1000">
                <a:latin typeface="微软雅黑" panose="020B0503020204020204" charset="-122"/>
                <a:ea typeface="微软雅黑" panose="020B0503020204020204" charset="-122"/>
                <a:cs typeface="微软雅黑" panose="020B0503020204020204" charset="-122"/>
              </a:rPr>
              <a:t>On many pages, you'll find pictures and text to help you understand how to use trucks safely and efficiently.</a:t>
            </a:r>
          </a:p>
          <a:p>
            <a:endParaRPr lang="zh-CN" altLang="en-US" sz="1000">
              <a:latin typeface="微软雅黑" panose="020B0503020204020204" charset="-122"/>
              <a:ea typeface="微软雅黑" panose="020B0503020204020204" charset="-122"/>
              <a:cs typeface="微软雅黑" panose="020B0503020204020204" charset="-122"/>
            </a:endParaRPr>
          </a:p>
          <a:p>
            <a:pPr marL="171450" indent="-171450">
              <a:buFont typeface="Arial" panose="020B0604020202020204" pitchFamily="34" charset="0"/>
              <a:buChar char="•"/>
            </a:pPr>
            <a:r>
              <a:rPr lang="zh-CN" altLang="en-US" sz="1000" b="1">
                <a:latin typeface="微软雅黑" panose="020B0503020204020204" charset="-122"/>
                <a:ea typeface="微软雅黑" panose="020B0503020204020204" charset="-122"/>
                <a:cs typeface="微软雅黑" panose="020B0503020204020204" charset="-122"/>
              </a:rPr>
              <a:t>Understand the hazard</a:t>
            </a:r>
          </a:p>
          <a:p>
            <a:r>
              <a:rPr lang="zh-CN" altLang="en-US" sz="1000">
                <a:latin typeface="微软雅黑" panose="020B0503020204020204" charset="-122"/>
                <a:ea typeface="微软雅黑" panose="020B0503020204020204" charset="-122"/>
                <a:cs typeface="微软雅黑" panose="020B0503020204020204" charset="-122"/>
              </a:rPr>
              <a:t>Notice and read these special blocks. You will find information about possible security hazards and how to avoid them.</a:t>
            </a:r>
          </a:p>
        </p:txBody>
      </p:sp>
      <p:pic>
        <p:nvPicPr>
          <p:cNvPr id="44" name="图片 43" descr="图片12"/>
          <p:cNvPicPr>
            <a:picLocks noChangeAspect="1"/>
          </p:cNvPicPr>
          <p:nvPr/>
        </p:nvPicPr>
        <p:blipFill>
          <a:blip r:embed="rId7"/>
          <a:stretch>
            <a:fillRect/>
          </a:stretch>
        </p:blipFill>
        <p:spPr>
          <a:xfrm>
            <a:off x="4026535" y="4648835"/>
            <a:ext cx="1924050" cy="1637030"/>
          </a:xfrm>
          <a:prstGeom prst="rect">
            <a:avLst/>
          </a:prstGeom>
        </p:spPr>
      </p:pic>
      <p:grpSp>
        <p:nvGrpSpPr>
          <p:cNvPr id="1073743430" name="组合 1073743429"/>
          <p:cNvGrpSpPr/>
          <p:nvPr/>
        </p:nvGrpSpPr>
        <p:grpSpPr>
          <a:xfrm>
            <a:off x="324485" y="2540000"/>
            <a:ext cx="1080770" cy="645160"/>
            <a:chOff x="14818" y="126217"/>
            <a:chExt cx="2769" cy="1836"/>
          </a:xfrm>
        </p:grpSpPr>
        <p:pic>
          <p:nvPicPr>
            <p:cNvPr id="1073743310" name="图片 1073743309"/>
            <p:cNvPicPr>
              <a:picLocks noChangeAspect="1"/>
            </p:cNvPicPr>
            <p:nvPr/>
          </p:nvPicPr>
          <p:blipFill>
            <a:blip r:embed="rId8"/>
            <a:stretch>
              <a:fillRect/>
            </a:stretch>
          </p:blipFill>
          <p:spPr>
            <a:xfrm>
              <a:off x="14818" y="126217"/>
              <a:ext cx="2743" cy="1128"/>
            </a:xfrm>
            <a:prstGeom prst="rect">
              <a:avLst/>
            </a:prstGeom>
            <a:noFill/>
            <a:ln w="9525">
              <a:noFill/>
            </a:ln>
          </p:spPr>
        </p:pic>
        <p:pic>
          <p:nvPicPr>
            <p:cNvPr id="1073743309" name="图片 1073743308"/>
            <p:cNvPicPr>
              <a:picLocks noChangeAspect="1"/>
            </p:cNvPicPr>
            <p:nvPr/>
          </p:nvPicPr>
          <p:blipFill>
            <a:blip r:embed="rId9"/>
            <a:stretch>
              <a:fillRect/>
            </a:stretch>
          </p:blipFill>
          <p:spPr>
            <a:xfrm>
              <a:off x="14845" y="127321"/>
              <a:ext cx="2743" cy="732"/>
            </a:xfrm>
            <a:prstGeom prst="rect">
              <a:avLst/>
            </a:prstGeom>
            <a:noFill/>
            <a:ln w="9525">
              <a:noFill/>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10" y="-5080"/>
            <a:ext cx="6047740" cy="6866255"/>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090285" y="-5080"/>
            <a:ext cx="6098540" cy="6866255"/>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52425" y="218440"/>
            <a:ext cx="5268595" cy="460375"/>
          </a:xfrm>
          <a:prstGeom prst="rect">
            <a:avLst/>
          </a:prstGeom>
          <a:noFill/>
        </p:spPr>
        <p:txBody>
          <a:bodyPr wrap="square" rtlCol="0">
            <a:spAutoFit/>
          </a:bodyPr>
          <a:lstStyle/>
          <a:p>
            <a:pPr algn="ctr"/>
            <a:r>
              <a:rPr lang="en-US" altLang="zh-CN" sz="2400" b="1" dirty="0">
                <a:solidFill>
                  <a:srgbClr val="CC5C3E"/>
                </a:solidFill>
                <a:latin typeface="微软雅黑" panose="020B0503020204020204" charset="-122"/>
                <a:ea typeface="微软雅黑" panose="020B0503020204020204" charset="-122"/>
                <a:cs typeface="微软雅黑" panose="020B0503020204020204" charset="-122"/>
                <a:sym typeface="+mn-ea"/>
              </a:rPr>
              <a:t>6.</a:t>
            </a:r>
            <a:r>
              <a:rPr lang="zh-CN" altLang="en-US" sz="2400" b="1" dirty="0">
                <a:solidFill>
                  <a:srgbClr val="CC5C3E"/>
                </a:solidFill>
                <a:latin typeface="微软雅黑" panose="020B0503020204020204" charset="-122"/>
                <a:ea typeface="微软雅黑" panose="020B0503020204020204" charset="-122"/>
                <a:cs typeface="微软雅黑" panose="020B0503020204020204" charset="-122"/>
                <a:sym typeface="+mn-ea"/>
              </a:rPr>
              <a:t> </a:t>
            </a:r>
            <a:r>
              <a:rPr lang="zh-CN" altLang="en-US" sz="2400" b="1" dirty="0">
                <a:solidFill>
                  <a:srgbClr val="CC5C3E"/>
                </a:solidFill>
                <a:latin typeface="Arial" panose="020B0604020202020204" pitchFamily="34" charset="0"/>
                <a:ea typeface="微软雅黑" panose="020B0503020204020204" charset="-122"/>
                <a:cs typeface="Arial" panose="020B0604020202020204" pitchFamily="34" charset="0"/>
                <a:sym typeface="+mn-ea"/>
              </a:rPr>
              <a:t>Your walking pallet truck</a:t>
            </a:r>
            <a:endParaRPr lang="zh-CN" altLang="en-US" sz="2400" b="1" dirty="0">
              <a:solidFill>
                <a:srgbClr val="CC5C3E"/>
              </a:solidFill>
              <a:latin typeface="微软雅黑" panose="020B0503020204020204" charset="-122"/>
              <a:ea typeface="微软雅黑" panose="020B0503020204020204" charset="-122"/>
              <a:cs typeface="微软雅黑" panose="020B0503020204020204" charset="-122"/>
            </a:endParaRPr>
          </a:p>
        </p:txBody>
      </p:sp>
      <p:grpSp>
        <p:nvGrpSpPr>
          <p:cNvPr id="23" name="组合 22"/>
          <p:cNvGrpSpPr/>
          <p:nvPr/>
        </p:nvGrpSpPr>
        <p:grpSpPr>
          <a:xfrm>
            <a:off x="476885" y="2893695"/>
            <a:ext cx="5144770" cy="1024890"/>
            <a:chOff x="751" y="4557"/>
            <a:chExt cx="8102" cy="1614"/>
          </a:xfrm>
        </p:grpSpPr>
        <p:pic>
          <p:nvPicPr>
            <p:cNvPr id="9" name="图片 8" descr="图片15"/>
            <p:cNvPicPr>
              <a:picLocks noChangeAspect="1"/>
            </p:cNvPicPr>
            <p:nvPr/>
          </p:nvPicPr>
          <p:blipFill>
            <a:blip r:embed="rId3"/>
            <a:stretch>
              <a:fillRect/>
            </a:stretch>
          </p:blipFill>
          <p:spPr>
            <a:xfrm>
              <a:off x="751" y="4557"/>
              <a:ext cx="3061" cy="1614"/>
            </a:xfrm>
            <a:prstGeom prst="rect">
              <a:avLst/>
            </a:prstGeom>
          </p:spPr>
        </p:pic>
        <p:sp>
          <p:nvSpPr>
            <p:cNvPr id="13" name="文本框 12"/>
            <p:cNvSpPr txBox="1"/>
            <p:nvPr/>
          </p:nvSpPr>
          <p:spPr>
            <a:xfrm>
              <a:off x="4519" y="4891"/>
              <a:ext cx="4334" cy="871"/>
            </a:xfrm>
            <a:prstGeom prst="rect">
              <a:avLst/>
            </a:prstGeom>
            <a:noFill/>
          </p:spPr>
          <p:txBody>
            <a:bodyPr wrap="square" rtlCol="0">
              <a:spAutoFit/>
            </a:bodyPr>
            <a:lstStyle/>
            <a:p>
              <a:r>
                <a:rPr lang="zh-CN" altLang="en-US" sz="1000">
                  <a:latin typeface="微软雅黑" panose="020B0503020204020204" charset="-122"/>
                  <a:ea typeface="微软雅黑" panose="020B0503020204020204" charset="-122"/>
                  <a:cs typeface="微软雅黑" panose="020B0503020204020204" charset="-122"/>
                  <a:sym typeface="+mn-ea"/>
                </a:rPr>
                <a:t>Powerful, easy to hold 2 cars</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sym typeface="+mn-ea"/>
                </a:rPr>
                <a:t>Distinctive turn</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sym typeface="+mn-ea"/>
                </a:rPr>
                <a:t>A different braking system</a:t>
              </a:r>
            </a:p>
          </p:txBody>
        </p:sp>
      </p:grpSp>
      <p:sp>
        <p:nvSpPr>
          <p:cNvPr id="16" name="文本框 15"/>
          <p:cNvSpPr txBox="1"/>
          <p:nvPr/>
        </p:nvSpPr>
        <p:spPr>
          <a:xfrm>
            <a:off x="6473190" y="218440"/>
            <a:ext cx="5332730" cy="460375"/>
          </a:xfrm>
          <a:prstGeom prst="rect">
            <a:avLst/>
          </a:prstGeom>
          <a:noFill/>
        </p:spPr>
        <p:txBody>
          <a:bodyPr wrap="square" rtlCol="0">
            <a:spAutoFit/>
          </a:bodyPr>
          <a:lstStyle/>
          <a:p>
            <a:pPr algn="ctr"/>
            <a:r>
              <a:rPr lang="en-US" altLang="zh-CN" sz="2400" b="1" dirty="0">
                <a:solidFill>
                  <a:srgbClr val="CC5C3E"/>
                </a:solidFill>
                <a:latin typeface="微软雅黑" panose="020B0503020204020204" charset="-122"/>
                <a:ea typeface="微软雅黑" panose="020B0503020204020204" charset="-122"/>
                <a:cs typeface="微软雅黑" panose="020B0503020204020204" charset="-122"/>
                <a:sym typeface="+mn-ea"/>
              </a:rPr>
              <a:t>7.</a:t>
            </a:r>
            <a:r>
              <a:rPr lang="zh-CN" altLang="en-US" sz="2400" b="1" dirty="0">
                <a:solidFill>
                  <a:srgbClr val="CC5C3E"/>
                </a:solidFill>
                <a:latin typeface="微软雅黑" panose="020B0503020204020204" charset="-122"/>
                <a:ea typeface="微软雅黑" panose="020B0503020204020204" charset="-122"/>
                <a:cs typeface="微软雅黑" panose="020B0503020204020204" charset="-122"/>
                <a:sym typeface="+mn-ea"/>
              </a:rPr>
              <a:t> </a:t>
            </a:r>
            <a:r>
              <a:rPr lang="en-US" altLang="zh-CN" sz="2400" b="1" dirty="0">
                <a:solidFill>
                  <a:srgbClr val="CC5C3E"/>
                </a:solidFill>
                <a:latin typeface="Arial" panose="020B0604020202020204" pitchFamily="34" charset="0"/>
                <a:ea typeface="微软雅黑" panose="020B0503020204020204" charset="-122"/>
                <a:cs typeface="Arial" panose="020B0604020202020204" pitchFamily="34" charset="0"/>
                <a:sym typeface="+mn-ea"/>
              </a:rPr>
              <a:t>Pallet truck </a:t>
            </a:r>
            <a:r>
              <a:rPr lang="zh-CN" altLang="en-US" sz="2400" b="1" dirty="0">
                <a:solidFill>
                  <a:srgbClr val="CC5C3E"/>
                </a:solidFill>
                <a:latin typeface="Arial" panose="020B0604020202020204" pitchFamily="34" charset="0"/>
                <a:ea typeface="微软雅黑" panose="020B0503020204020204" charset="-122"/>
                <a:cs typeface="Arial" panose="020B0604020202020204" pitchFamily="34" charset="0"/>
                <a:sym typeface="+mn-ea"/>
              </a:rPr>
              <a:t>parts</a:t>
            </a:r>
            <a:endParaRPr lang="zh-CN" altLang="en-US" sz="2400" b="1" dirty="0">
              <a:solidFill>
                <a:srgbClr val="CC5C3E"/>
              </a:solidFill>
              <a:latin typeface="微软雅黑" panose="020B0503020204020204" charset="-122"/>
              <a:ea typeface="微软雅黑" panose="020B0503020204020204" charset="-122"/>
              <a:cs typeface="微软雅黑" panose="020B0503020204020204" charset="-122"/>
            </a:endParaRPr>
          </a:p>
        </p:txBody>
      </p:sp>
      <p:grpSp>
        <p:nvGrpSpPr>
          <p:cNvPr id="21" name="组合 20"/>
          <p:cNvGrpSpPr/>
          <p:nvPr/>
        </p:nvGrpSpPr>
        <p:grpSpPr>
          <a:xfrm>
            <a:off x="323215" y="5263515"/>
            <a:ext cx="5309870" cy="1059180"/>
            <a:chOff x="555" y="8247"/>
            <a:chExt cx="8362" cy="1668"/>
          </a:xfrm>
        </p:grpSpPr>
        <p:pic>
          <p:nvPicPr>
            <p:cNvPr id="11" name="图片 10" descr="图片17"/>
            <p:cNvPicPr>
              <a:picLocks noChangeAspect="1"/>
            </p:cNvPicPr>
            <p:nvPr/>
          </p:nvPicPr>
          <p:blipFill>
            <a:blip r:embed="rId4"/>
            <a:stretch>
              <a:fillRect/>
            </a:stretch>
          </p:blipFill>
          <p:spPr>
            <a:xfrm>
              <a:off x="555" y="8247"/>
              <a:ext cx="3295" cy="1620"/>
            </a:xfrm>
            <a:prstGeom prst="rect">
              <a:avLst/>
            </a:prstGeom>
          </p:spPr>
        </p:pic>
        <p:sp>
          <p:nvSpPr>
            <p:cNvPr id="15" name="文本框 14"/>
            <p:cNvSpPr txBox="1"/>
            <p:nvPr/>
          </p:nvSpPr>
          <p:spPr>
            <a:xfrm>
              <a:off x="4533" y="8560"/>
              <a:ext cx="4384" cy="1355"/>
            </a:xfrm>
            <a:prstGeom prst="rect">
              <a:avLst/>
            </a:prstGeom>
            <a:noFill/>
          </p:spPr>
          <p:txBody>
            <a:bodyPr wrap="square" rtlCol="0">
              <a:spAutoFit/>
            </a:bodyPr>
            <a:lstStyle/>
            <a:p>
              <a:r>
                <a:rPr lang="zh-CN" altLang="en-US" sz="1000">
                  <a:latin typeface="微软雅黑" panose="020B0503020204020204" charset="-122"/>
                  <a:ea typeface="微软雅黑" panose="020B0503020204020204" charset="-122"/>
                  <a:sym typeface="+mn-ea"/>
                </a:rPr>
                <a:t>When </a:t>
              </a:r>
              <a:r>
                <a:rPr lang="en-US" altLang="zh-CN" sz="1000">
                  <a:latin typeface="微软雅黑" panose="020B0503020204020204" charset="-122"/>
                  <a:ea typeface="微软雅黑" panose="020B0503020204020204" charset="-122"/>
                  <a:sym typeface="+mn-ea"/>
                </a:rPr>
                <a:t>driving</a:t>
              </a:r>
              <a:r>
                <a:rPr lang="zh-CN" altLang="en-US" sz="1000">
                  <a:latin typeface="微软雅黑" panose="020B0503020204020204" charset="-122"/>
                  <a:ea typeface="微软雅黑" panose="020B0503020204020204" charset="-122"/>
                  <a:sym typeface="+mn-ea"/>
                </a:rPr>
                <a:t>, stay on the side of the </a:t>
              </a:r>
              <a:r>
                <a:rPr lang="en-US" altLang="zh-CN" sz="1000">
                  <a:latin typeface="微软雅黑" panose="020B0503020204020204" charset="-122"/>
                  <a:ea typeface="微软雅黑" panose="020B0503020204020204" charset="-122"/>
                  <a:sym typeface="+mn-ea"/>
                </a:rPr>
                <a:t>truck</a:t>
              </a:r>
              <a:r>
                <a:rPr lang="zh-CN" altLang="en-US" sz="1000">
                  <a:latin typeface="微软雅黑" panose="020B0503020204020204" charset="-122"/>
                  <a:ea typeface="微软雅黑" panose="020B0503020204020204" charset="-122"/>
                  <a:sym typeface="+mn-ea"/>
                </a:rPr>
                <a:t>, slightly ahead of the drive. Use the hand closest to the </a:t>
              </a:r>
              <a:r>
                <a:rPr lang="en-US" altLang="zh-CN" sz="1000">
                  <a:latin typeface="微软雅黑" panose="020B0503020204020204" charset="-122"/>
                  <a:ea typeface="微软雅黑" panose="020B0503020204020204" charset="-122"/>
                  <a:sym typeface="+mn-ea"/>
                </a:rPr>
                <a:t>truck</a:t>
              </a:r>
              <a:r>
                <a:rPr lang="zh-CN" altLang="en-US" sz="1000">
                  <a:latin typeface="微软雅黑" panose="020B0503020204020204" charset="-122"/>
                  <a:ea typeface="微软雅黑" panose="020B0503020204020204" charset="-122"/>
                  <a:sym typeface="+mn-ea"/>
                </a:rPr>
                <a:t> to operate the control handle. Watch your feet. Stay away from the road path of trucks.</a:t>
              </a:r>
            </a:p>
          </p:txBody>
        </p:sp>
        <p:sp>
          <p:nvSpPr>
            <p:cNvPr id="2" name="文本框 1"/>
            <p:cNvSpPr txBox="1"/>
            <p:nvPr/>
          </p:nvSpPr>
          <p:spPr>
            <a:xfrm>
              <a:off x="752" y="8464"/>
              <a:ext cx="840" cy="382"/>
            </a:xfrm>
            <a:prstGeom prst="rect">
              <a:avLst/>
            </a:prstGeom>
            <a:solidFill>
              <a:srgbClr val="F4822B"/>
            </a:solidFill>
          </p:spPr>
          <p:txBody>
            <a:bodyPr wrap="square" rtlCol="0">
              <a:noAutofit/>
            </a:bodyPr>
            <a:lstStyle/>
            <a:p>
              <a:r>
                <a:rPr lang="en-US" altLang="zh-CN" sz="600">
                  <a:latin typeface="微软雅黑" panose="020B0503020204020204" charset="-122"/>
                  <a:ea typeface="微软雅黑" panose="020B0503020204020204" charset="-122"/>
                </a:rPr>
                <a:t>Path of  truck</a:t>
              </a:r>
            </a:p>
          </p:txBody>
        </p:sp>
        <p:sp>
          <p:nvSpPr>
            <p:cNvPr id="3" name="文本框 2"/>
            <p:cNvSpPr txBox="1"/>
            <p:nvPr/>
          </p:nvSpPr>
          <p:spPr>
            <a:xfrm>
              <a:off x="1970" y="9341"/>
              <a:ext cx="1395" cy="386"/>
            </a:xfrm>
            <a:prstGeom prst="rect">
              <a:avLst/>
            </a:prstGeom>
            <a:solidFill>
              <a:schemeClr val="bg1"/>
            </a:solidFill>
          </p:spPr>
          <p:txBody>
            <a:bodyPr wrap="square" rtlCol="0">
              <a:noAutofit/>
            </a:bodyPr>
            <a:lstStyle/>
            <a:p>
              <a:r>
                <a:rPr lang="zh-CN" altLang="en-US" sz="600" b="1">
                  <a:solidFill>
                    <a:srgbClr val="C00000"/>
                  </a:solidFill>
                  <a:latin typeface="微软雅黑" panose="020B0503020204020204" charset="-122"/>
                  <a:ea typeface="微软雅黑" panose="020B0503020204020204" charset="-122"/>
                </a:rPr>
                <a:t>Recommended walking area</a:t>
              </a:r>
            </a:p>
          </p:txBody>
        </p:sp>
      </p:grpSp>
      <p:grpSp>
        <p:nvGrpSpPr>
          <p:cNvPr id="28" name="组合 27"/>
          <p:cNvGrpSpPr/>
          <p:nvPr/>
        </p:nvGrpSpPr>
        <p:grpSpPr>
          <a:xfrm>
            <a:off x="323215" y="4178300"/>
            <a:ext cx="5339080" cy="706755"/>
            <a:chOff x="509" y="6580"/>
            <a:chExt cx="8408" cy="1113"/>
          </a:xfrm>
        </p:grpSpPr>
        <p:sp>
          <p:nvSpPr>
            <p:cNvPr id="14" name="文本框 13"/>
            <p:cNvSpPr txBox="1"/>
            <p:nvPr/>
          </p:nvSpPr>
          <p:spPr>
            <a:xfrm>
              <a:off x="4519" y="6580"/>
              <a:ext cx="4398" cy="1113"/>
            </a:xfrm>
            <a:prstGeom prst="rect">
              <a:avLst/>
            </a:prstGeom>
            <a:noFill/>
          </p:spPr>
          <p:txBody>
            <a:bodyPr wrap="square" rtlCol="0">
              <a:spAutoFit/>
            </a:bodyPr>
            <a:lstStyle/>
            <a:p>
              <a:r>
                <a:rPr lang="zh-CN" altLang="en-US" sz="1000">
                  <a:latin typeface="微软雅黑" panose="020B0503020204020204" charset="-122"/>
                  <a:ea typeface="微软雅黑" panose="020B0503020204020204" charset="-122"/>
                  <a:sym typeface="+mn-ea"/>
                </a:rPr>
                <a:t>When operating the </a:t>
              </a:r>
              <a:r>
                <a:rPr lang="en-US" altLang="zh-CN" sz="1000">
                  <a:latin typeface="微软雅黑" panose="020B0503020204020204" charset="-122"/>
                  <a:ea typeface="微软雅黑" panose="020B0503020204020204" charset="-122"/>
                  <a:sym typeface="+mn-ea"/>
                </a:rPr>
                <a:t>truck</a:t>
              </a:r>
              <a:r>
                <a:rPr lang="zh-CN" altLang="en-US" sz="1000">
                  <a:latin typeface="微软雅黑" panose="020B0503020204020204" charset="-122"/>
                  <a:ea typeface="微软雅黑" panose="020B0503020204020204" charset="-122"/>
                  <a:sym typeface="+mn-ea"/>
                </a:rPr>
                <a:t> for the first time, use both hands to operate the control handles. If you change direction, watch your feet.</a:t>
              </a:r>
            </a:p>
          </p:txBody>
        </p:sp>
        <p:grpSp>
          <p:nvGrpSpPr>
            <p:cNvPr id="1073743429" name="组合 1073743428"/>
            <p:cNvGrpSpPr/>
            <p:nvPr/>
          </p:nvGrpSpPr>
          <p:grpSpPr>
            <a:xfrm>
              <a:off x="509" y="6630"/>
              <a:ext cx="3776" cy="965"/>
              <a:chOff x="13728" y="164994"/>
              <a:chExt cx="3776" cy="965"/>
            </a:xfrm>
          </p:grpSpPr>
          <p:pic>
            <p:nvPicPr>
              <p:cNvPr id="1073743349" name="docshape87"/>
              <p:cNvPicPr>
                <a:picLocks noChangeAspect="1"/>
              </p:cNvPicPr>
              <p:nvPr/>
            </p:nvPicPr>
            <p:blipFill>
              <a:blip r:embed="rId5"/>
              <a:stretch>
                <a:fillRect/>
              </a:stretch>
            </p:blipFill>
            <p:spPr>
              <a:xfrm>
                <a:off x="13728" y="164994"/>
                <a:ext cx="3743" cy="480"/>
              </a:xfrm>
              <a:prstGeom prst="rect">
                <a:avLst/>
              </a:prstGeom>
              <a:noFill/>
              <a:ln w="9525">
                <a:noFill/>
              </a:ln>
            </p:spPr>
          </p:pic>
          <p:pic>
            <p:nvPicPr>
              <p:cNvPr id="1073743348" name="docshape92"/>
              <p:cNvPicPr>
                <a:picLocks noChangeAspect="1"/>
              </p:cNvPicPr>
              <p:nvPr/>
            </p:nvPicPr>
            <p:blipFill>
              <a:blip r:embed="rId6"/>
              <a:stretch>
                <a:fillRect/>
              </a:stretch>
            </p:blipFill>
            <p:spPr>
              <a:xfrm>
                <a:off x="13774" y="165475"/>
                <a:ext cx="3731" cy="485"/>
              </a:xfrm>
              <a:prstGeom prst="rect">
                <a:avLst/>
              </a:prstGeom>
              <a:noFill/>
              <a:ln w="9525">
                <a:noFill/>
              </a:ln>
            </p:spPr>
          </p:pic>
        </p:grpSp>
      </p:grpSp>
      <p:grpSp>
        <p:nvGrpSpPr>
          <p:cNvPr id="22" name="组合 21"/>
          <p:cNvGrpSpPr/>
          <p:nvPr/>
        </p:nvGrpSpPr>
        <p:grpSpPr>
          <a:xfrm>
            <a:off x="2878455" y="1036320"/>
            <a:ext cx="2925445" cy="1512570"/>
            <a:chOff x="4533" y="1630"/>
            <a:chExt cx="4607" cy="2382"/>
          </a:xfrm>
        </p:grpSpPr>
        <p:sp>
          <p:nvSpPr>
            <p:cNvPr id="7" name="文本框 6"/>
            <p:cNvSpPr txBox="1"/>
            <p:nvPr/>
          </p:nvSpPr>
          <p:spPr>
            <a:xfrm>
              <a:off x="4533" y="1630"/>
              <a:ext cx="3782" cy="434"/>
            </a:xfrm>
            <a:prstGeom prst="rect">
              <a:avLst/>
            </a:prstGeom>
            <a:noFill/>
          </p:spPr>
          <p:txBody>
            <a:bodyPr wrap="square" rtlCol="0">
              <a:spAutoFit/>
            </a:bodyPr>
            <a:lstStyle/>
            <a:p>
              <a:r>
                <a:rPr lang="zh-CN" altLang="en-US" sz="1200" b="1">
                  <a:latin typeface="微软雅黑" panose="020B0503020204020204" charset="-122"/>
                  <a:ea typeface="微软雅黑" panose="020B0503020204020204" charset="-122"/>
                  <a:sym typeface="+mn-ea"/>
                </a:rPr>
                <a:t>Manufacture to standard</a:t>
              </a:r>
            </a:p>
          </p:txBody>
        </p:sp>
        <p:sp>
          <p:nvSpPr>
            <p:cNvPr id="12" name="文本框 11"/>
            <p:cNvSpPr txBox="1"/>
            <p:nvPr/>
          </p:nvSpPr>
          <p:spPr>
            <a:xfrm>
              <a:off x="4533" y="2657"/>
              <a:ext cx="4607" cy="1355"/>
            </a:xfrm>
            <a:prstGeom prst="rect">
              <a:avLst/>
            </a:prstGeom>
            <a:noFill/>
          </p:spPr>
          <p:txBody>
            <a:bodyPr wrap="square" rtlCol="0">
              <a:spAutoFit/>
            </a:bodyPr>
            <a:lstStyle/>
            <a:p>
              <a:r>
                <a:rPr lang="zh-CN" altLang="en-US" sz="1000">
                  <a:latin typeface="微软雅黑" panose="020B0503020204020204" charset="-122"/>
                  <a:ea typeface="微软雅黑" panose="020B0503020204020204" charset="-122"/>
                  <a:sym typeface="+mn-ea"/>
                </a:rPr>
                <a:t>This </a:t>
              </a:r>
              <a:r>
                <a:rPr lang="en-US" altLang="zh-CN" sz="1000">
                  <a:latin typeface="微软雅黑" panose="020B0503020204020204" charset="-122"/>
                  <a:ea typeface="微软雅黑" panose="020B0503020204020204" charset="-122"/>
                  <a:sym typeface="+mn-ea"/>
                </a:rPr>
                <a:t>truck</a:t>
              </a:r>
              <a:r>
                <a:rPr lang="zh-CN" altLang="en-US" sz="1000">
                  <a:latin typeface="微软雅黑" panose="020B0503020204020204" charset="-122"/>
                  <a:ea typeface="微软雅黑" panose="020B0503020204020204" charset="-122"/>
                  <a:sym typeface="+mn-ea"/>
                </a:rPr>
                <a:t> is designed and manufactured according to current industry and government standards and guidelines.</a:t>
              </a:r>
              <a:endParaRPr lang="zh-CN" altLang="en-US" sz="1000">
                <a:latin typeface="微软雅黑" panose="020B0503020204020204" charset="-122"/>
                <a:ea typeface="微软雅黑" panose="020B0503020204020204" charset="-122"/>
              </a:endParaRPr>
            </a:p>
            <a:p>
              <a:r>
                <a:rPr lang="zh-CN" altLang="en-US" sz="1000">
                  <a:latin typeface="微软雅黑" panose="020B0503020204020204" charset="-122"/>
                  <a:ea typeface="微软雅黑" panose="020B0503020204020204" charset="-122"/>
                  <a:sym typeface="+mn-ea"/>
                </a:rPr>
                <a:t>Suitable for moving goods in short distances and tight Spaces</a:t>
              </a:r>
            </a:p>
          </p:txBody>
        </p:sp>
      </p:grpSp>
      <p:pic>
        <p:nvPicPr>
          <p:cNvPr id="26" name="图片 58" descr="QET20GH-00 整车装配体"/>
          <p:cNvPicPr>
            <a:picLocks noChangeAspect="1"/>
          </p:cNvPicPr>
          <p:nvPr/>
        </p:nvPicPr>
        <p:blipFill>
          <a:blip r:embed="rId7"/>
          <a:stretch>
            <a:fillRect/>
          </a:stretch>
        </p:blipFill>
        <p:spPr>
          <a:xfrm>
            <a:off x="476885" y="933768"/>
            <a:ext cx="2091690" cy="1805305"/>
          </a:xfrm>
          <a:prstGeom prst="rect">
            <a:avLst/>
          </a:prstGeom>
        </p:spPr>
      </p:pic>
      <p:pic>
        <p:nvPicPr>
          <p:cNvPr id="17" name="图片 16"/>
          <p:cNvPicPr>
            <a:picLocks noChangeAspect="1"/>
          </p:cNvPicPr>
          <p:nvPr/>
        </p:nvPicPr>
        <p:blipFill>
          <a:blip r:embed="rId8"/>
          <a:stretch>
            <a:fillRect/>
          </a:stretch>
        </p:blipFill>
        <p:spPr>
          <a:xfrm>
            <a:off x="6234430" y="3113405"/>
            <a:ext cx="5693410" cy="3462020"/>
          </a:xfrm>
          <a:prstGeom prst="rect">
            <a:avLst/>
          </a:prstGeom>
        </p:spPr>
      </p:pic>
      <p:pic>
        <p:nvPicPr>
          <p:cNvPr id="55" name="图片 13"/>
          <p:cNvPicPr/>
          <p:nvPr/>
        </p:nvPicPr>
        <p:blipFill>
          <a:blip r:embed="rId9"/>
          <a:stretch>
            <a:fillRect/>
          </a:stretch>
        </p:blipFill>
        <p:spPr>
          <a:xfrm>
            <a:off x="6399530" y="678815"/>
            <a:ext cx="2592070" cy="2159635"/>
          </a:xfrm>
          <a:prstGeom prst="rect">
            <a:avLst/>
          </a:prstGeom>
          <a:noFill/>
          <a:ln>
            <a:noFill/>
          </a:ln>
        </p:spPr>
      </p:pic>
      <p:pic>
        <p:nvPicPr>
          <p:cNvPr id="56" name="图片 2"/>
          <p:cNvPicPr>
            <a:picLocks noChangeAspect="1"/>
          </p:cNvPicPr>
          <p:nvPr/>
        </p:nvPicPr>
        <p:blipFill>
          <a:blip r:embed="rId10"/>
          <a:stretch>
            <a:fillRect/>
          </a:stretch>
        </p:blipFill>
        <p:spPr>
          <a:xfrm>
            <a:off x="9347200" y="678498"/>
            <a:ext cx="2620010" cy="2162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3743391" name="图片 1073743390"/>
          <p:cNvPicPr>
            <a:picLocks noChangeAspect="1"/>
          </p:cNvPicPr>
          <p:nvPr/>
        </p:nvPicPr>
        <p:blipFill>
          <a:blip r:embed="rId4"/>
          <a:stretch>
            <a:fillRect/>
          </a:stretch>
        </p:blipFill>
        <p:spPr>
          <a:xfrm>
            <a:off x="10070148" y="1844675"/>
            <a:ext cx="1571625" cy="1159510"/>
          </a:xfrm>
          <a:prstGeom prst="rect">
            <a:avLst/>
          </a:prstGeom>
          <a:noFill/>
          <a:ln w="9525">
            <a:noFill/>
          </a:ln>
        </p:spPr>
      </p:pic>
      <p:sp>
        <p:nvSpPr>
          <p:cNvPr id="2" name="矩形 1"/>
          <p:cNvSpPr/>
          <p:nvPr/>
        </p:nvSpPr>
        <p:spPr>
          <a:xfrm>
            <a:off x="-3810" y="7620"/>
            <a:ext cx="6049010" cy="684784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135370" y="5080"/>
            <a:ext cx="6049010" cy="684784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08915" y="292735"/>
            <a:ext cx="5678170" cy="460375"/>
          </a:xfrm>
          <a:prstGeom prst="rect">
            <a:avLst/>
          </a:prstGeom>
          <a:noFill/>
        </p:spPr>
        <p:txBody>
          <a:bodyPr wrap="square" rtlCol="0">
            <a:spAutoFit/>
          </a:bodyPr>
          <a:lstStyle/>
          <a:p>
            <a:pPr algn="ctr"/>
            <a:r>
              <a:rPr lang="en-US" altLang="zh-CN" sz="2400" b="1" dirty="0">
                <a:solidFill>
                  <a:srgbClr val="CC5C3E"/>
                </a:solidFill>
                <a:latin typeface="微软雅黑" panose="020B0503020204020204" charset="-122"/>
                <a:ea typeface="微软雅黑" panose="020B0503020204020204" charset="-122"/>
                <a:cs typeface="微软雅黑" panose="020B0503020204020204" charset="-122"/>
                <a:sym typeface="+mn-ea"/>
              </a:rPr>
              <a:t>8.</a:t>
            </a:r>
            <a:r>
              <a:rPr lang="zh-CN" altLang="en-US" sz="2400" b="1" dirty="0">
                <a:solidFill>
                  <a:srgbClr val="CC5C3E"/>
                </a:solidFill>
                <a:latin typeface="微软雅黑" panose="020B0503020204020204" charset="-122"/>
                <a:ea typeface="微软雅黑" panose="020B0503020204020204" charset="-122"/>
                <a:cs typeface="微软雅黑" panose="020B0503020204020204" charset="-122"/>
                <a:sym typeface="+mn-ea"/>
              </a:rPr>
              <a:t> </a:t>
            </a:r>
            <a:r>
              <a:rPr lang="zh-CN" altLang="en-US" sz="2400" b="1" dirty="0">
                <a:solidFill>
                  <a:srgbClr val="CC5C3E"/>
                </a:solidFill>
                <a:latin typeface="Arial" panose="020B0604020202020204" pitchFamily="34" charset="0"/>
                <a:ea typeface="微软雅黑" panose="020B0503020204020204" charset="-122"/>
                <a:cs typeface="Arial" panose="020B0604020202020204" pitchFamily="34" charset="0"/>
                <a:sym typeface="+mn-ea"/>
              </a:rPr>
              <a:t>Instructions for use and operation</a:t>
            </a:r>
            <a:endParaRPr lang="zh-CN" altLang="en-US" sz="2400" b="1" dirty="0">
              <a:solidFill>
                <a:srgbClr val="CC5C3E"/>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326390" y="1033780"/>
            <a:ext cx="2864485" cy="1014730"/>
          </a:xfrm>
          <a:prstGeom prst="rect">
            <a:avLst/>
          </a:prstGeom>
          <a:noFill/>
        </p:spPr>
        <p:txBody>
          <a:bodyPr wrap="square" rtlCol="0">
            <a:spAutoFit/>
          </a:bodyPr>
          <a:lstStyle/>
          <a:p>
            <a:r>
              <a:rPr lang="zh-CN" altLang="en-US" sz="1000" b="1">
                <a:latin typeface="微软雅黑" panose="020B0503020204020204" charset="-122"/>
                <a:ea typeface="微软雅黑" panose="020B0503020204020204" charset="-122"/>
                <a:cs typeface="微软雅黑" panose="020B0503020204020204" charset="-122"/>
                <a:sym typeface="+mn-ea"/>
              </a:rPr>
              <a:t>A.  </a:t>
            </a:r>
            <a:r>
              <a:rPr lang="en-US" altLang="zh-CN" sz="1000" b="1">
                <a:latin typeface="微软雅黑" panose="020B0503020204020204" charset="-122"/>
                <a:ea typeface="微软雅黑" panose="020B0503020204020204" charset="-122"/>
                <a:cs typeface="微软雅黑" panose="020B0503020204020204" charset="-122"/>
                <a:sym typeface="+mn-ea"/>
              </a:rPr>
              <a:t>Pincode Access</a:t>
            </a:r>
            <a:endParaRPr lang="en-US" altLang="zh-CN" sz="1000" b="1">
              <a:latin typeface="微软雅黑" panose="020B0503020204020204" charset="-122"/>
              <a:ea typeface="微软雅黑" panose="020B0503020204020204" charset="-122"/>
              <a:cs typeface="微软雅黑" panose="020B0503020204020204" charset="-122"/>
            </a:endParaRPr>
          </a:p>
          <a:p>
            <a:r>
              <a:rPr lang="en-US" altLang="zh-CN" sz="1000">
                <a:latin typeface="微软雅黑" panose="020B0503020204020204" charset="-122"/>
                <a:ea typeface="微软雅黑" panose="020B0503020204020204" charset="-122"/>
                <a:cs typeface="微软雅黑" panose="020B0503020204020204" charset="-122"/>
                <a:sym typeface="+mn-ea"/>
              </a:rPr>
              <a:t>Input password to start forklift. </a:t>
            </a:r>
          </a:p>
          <a:p>
            <a:r>
              <a:rPr lang="en-US" altLang="zh-CN" sz="1000">
                <a:latin typeface="微软雅黑" panose="020B0503020204020204" charset="-122"/>
                <a:ea typeface="微软雅黑" panose="020B0503020204020204" charset="-122"/>
                <a:cs typeface="微软雅黑" panose="020B0503020204020204" charset="-122"/>
                <a:sym typeface="+mn-ea"/>
              </a:rPr>
              <a:t>When inputing, The LED lights is on.</a:t>
            </a:r>
          </a:p>
          <a:p>
            <a:r>
              <a:rPr lang="en-US" altLang="zh-CN" sz="1000">
                <a:latin typeface="微软雅黑" panose="020B0503020204020204" charset="-122"/>
                <a:ea typeface="微软雅黑" panose="020B0503020204020204" charset="-122"/>
                <a:cs typeface="微软雅黑" panose="020B0503020204020204" charset="-122"/>
                <a:sym typeface="+mn-ea"/>
              </a:rPr>
              <a:t>(see as figure 1).</a:t>
            </a:r>
          </a:p>
          <a:p>
            <a:r>
              <a:rPr lang="en-US" altLang="zh-CN" sz="1000">
                <a:latin typeface="微软雅黑" panose="020B0503020204020204" charset="-122"/>
                <a:ea typeface="微软雅黑" panose="020B0503020204020204" charset="-122"/>
                <a:cs typeface="微软雅黑" panose="020B0503020204020204" charset="-122"/>
                <a:sym typeface="+mn-ea"/>
              </a:rPr>
              <a:t>Press emergency button to switch off the vehicle.</a:t>
            </a:r>
            <a:endParaRPr lang="zh-CN" altLang="en-US" sz="1000">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nvSpPr>
        <p:spPr>
          <a:xfrm>
            <a:off x="329565" y="2292985"/>
            <a:ext cx="2863215" cy="1168400"/>
          </a:xfrm>
          <a:prstGeom prst="rect">
            <a:avLst/>
          </a:prstGeom>
          <a:noFill/>
        </p:spPr>
        <p:txBody>
          <a:bodyPr wrap="square" rtlCol="0">
            <a:spAutoFit/>
          </a:bodyPr>
          <a:lstStyle/>
          <a:p>
            <a:r>
              <a:rPr lang="zh-CN" altLang="en-US" sz="1000" b="1">
                <a:latin typeface="微软雅黑" panose="020B0503020204020204" charset="-122"/>
                <a:ea typeface="微软雅黑" panose="020B0503020204020204" charset="-122"/>
                <a:cs typeface="微软雅黑" panose="020B0503020204020204" charset="-122"/>
                <a:sym typeface="+mn-ea"/>
              </a:rPr>
              <a:t>B.  </a:t>
            </a:r>
            <a:r>
              <a:rPr lang="en-US" altLang="zh-CN" sz="1000" b="1">
                <a:latin typeface="微软雅黑" panose="020B0503020204020204" charset="-122"/>
                <a:ea typeface="微软雅黑" panose="020B0503020204020204" charset="-122"/>
                <a:cs typeface="微软雅黑" panose="020B0503020204020204" charset="-122"/>
                <a:sym typeface="+mn-ea"/>
              </a:rPr>
              <a:t>Emergency reverse</a:t>
            </a:r>
            <a:r>
              <a:rPr lang="zh-CN" altLang="en-US" sz="1000" b="1">
                <a:latin typeface="微软雅黑" panose="020B0503020204020204" charset="-122"/>
                <a:ea typeface="微软雅黑" panose="020B0503020204020204" charset="-122"/>
                <a:cs typeface="微软雅黑" panose="020B0503020204020204" charset="-122"/>
                <a:sym typeface="+mn-ea"/>
              </a:rPr>
              <a:t> </a:t>
            </a:r>
            <a:endParaRPr lang="zh-CN" altLang="en-US" sz="1000" b="1">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sym typeface="+mn-ea"/>
              </a:rPr>
              <a:t>If you touch the reverse switch while the </a:t>
            </a:r>
            <a:r>
              <a:rPr lang="en-US" altLang="zh-CN" sz="1000">
                <a:latin typeface="微软雅黑" panose="020B0503020204020204" charset="-122"/>
                <a:ea typeface="微软雅黑" panose="020B0503020204020204" charset="-122"/>
                <a:cs typeface="微软雅黑" panose="020B0503020204020204" charset="-122"/>
                <a:sym typeface="+mn-ea"/>
              </a:rPr>
              <a:t>truck</a:t>
            </a:r>
            <a:r>
              <a:rPr lang="zh-CN" altLang="en-US" sz="1000">
                <a:latin typeface="微软雅黑" panose="020B0503020204020204" charset="-122"/>
                <a:ea typeface="微软雅黑" panose="020B0503020204020204" charset="-122"/>
                <a:cs typeface="微软雅黑" panose="020B0503020204020204" charset="-122"/>
                <a:sym typeface="+mn-ea"/>
              </a:rPr>
              <a:t> is moving in the direction of the person, the </a:t>
            </a:r>
            <a:r>
              <a:rPr lang="en-US" altLang="zh-CN" sz="1000">
                <a:latin typeface="微软雅黑" panose="020B0503020204020204" charset="-122"/>
                <a:ea typeface="微软雅黑" panose="020B0503020204020204" charset="-122"/>
                <a:cs typeface="微软雅黑" panose="020B0503020204020204" charset="-122"/>
                <a:sym typeface="+mn-ea"/>
              </a:rPr>
              <a:t>truck</a:t>
            </a:r>
            <a:r>
              <a:rPr lang="zh-CN" altLang="en-US" sz="1000">
                <a:latin typeface="微软雅黑" panose="020B0503020204020204" charset="-122"/>
                <a:ea typeface="微软雅黑" panose="020B0503020204020204" charset="-122"/>
                <a:cs typeface="微软雅黑" panose="020B0503020204020204" charset="-122"/>
                <a:sym typeface="+mn-ea"/>
              </a:rPr>
              <a:t> will move in the direction of the front fork (as shown in Figure 1). An emergency reverse cannot prevent all injuries.</a:t>
            </a:r>
          </a:p>
        </p:txBody>
      </p:sp>
      <p:sp>
        <p:nvSpPr>
          <p:cNvPr id="6" name="文本框 5"/>
          <p:cNvSpPr txBox="1"/>
          <p:nvPr/>
        </p:nvSpPr>
        <p:spPr>
          <a:xfrm>
            <a:off x="329565" y="3547745"/>
            <a:ext cx="2864485" cy="860425"/>
          </a:xfrm>
          <a:prstGeom prst="rect">
            <a:avLst/>
          </a:prstGeom>
          <a:noFill/>
        </p:spPr>
        <p:txBody>
          <a:bodyPr wrap="square" rtlCol="0">
            <a:spAutoFit/>
          </a:bodyPr>
          <a:lstStyle/>
          <a:p>
            <a:r>
              <a:rPr lang="zh-CN" altLang="en-US" sz="1000" b="1">
                <a:latin typeface="微软雅黑" panose="020B0503020204020204" charset="-122"/>
                <a:ea typeface="微软雅黑" panose="020B0503020204020204" charset="-122"/>
                <a:cs typeface="微软雅黑" panose="020B0503020204020204" charset="-122"/>
                <a:sym typeface="+mn-ea"/>
              </a:rPr>
              <a:t>C.  </a:t>
            </a:r>
            <a:r>
              <a:rPr lang="en-US" altLang="zh-CN" sz="1000" b="1">
                <a:latin typeface="微软雅黑" panose="020B0503020204020204" charset="-122"/>
                <a:ea typeface="微软雅黑" panose="020B0503020204020204" charset="-122"/>
                <a:cs typeface="微软雅黑" panose="020B0503020204020204" charset="-122"/>
                <a:sym typeface="+mn-ea"/>
              </a:rPr>
              <a:t>Turtle speed</a:t>
            </a:r>
            <a:endParaRPr lang="zh-CN" altLang="en-US" sz="1000" b="1">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sym typeface="+mn-ea"/>
              </a:rPr>
              <a:t>Press the turtle switch on the control handle and turn the forward/backward rocker arm.</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sym typeface="+mn-ea"/>
              </a:rPr>
              <a:t>(As shown in Figure 1)</a:t>
            </a:r>
            <a:endParaRPr lang="zh-CN" altLang="en-US" sz="1000">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328295" y="4462145"/>
            <a:ext cx="2864485" cy="553085"/>
          </a:xfrm>
          <a:prstGeom prst="rect">
            <a:avLst/>
          </a:prstGeom>
          <a:noFill/>
        </p:spPr>
        <p:txBody>
          <a:bodyPr wrap="square" rtlCol="0">
            <a:spAutoFit/>
          </a:bodyPr>
          <a:lstStyle/>
          <a:p>
            <a:r>
              <a:rPr lang="zh-CN" altLang="en-US" sz="1000" b="1">
                <a:latin typeface="微软雅黑" panose="020B0503020204020204" charset="-122"/>
                <a:ea typeface="微软雅黑" panose="020B0503020204020204" charset="-122"/>
                <a:cs typeface="微软雅黑" panose="020B0503020204020204" charset="-122"/>
                <a:sym typeface="+mn-ea"/>
              </a:rPr>
              <a:t>D.  </a:t>
            </a:r>
            <a:r>
              <a:rPr lang="en-US" altLang="zh-CN" sz="1000" b="1">
                <a:latin typeface="微软雅黑" panose="020B0503020204020204" charset="-122"/>
                <a:ea typeface="微软雅黑" panose="020B0503020204020204" charset="-122"/>
                <a:cs typeface="微软雅黑" panose="020B0503020204020204" charset="-122"/>
                <a:sym typeface="+mn-ea"/>
              </a:rPr>
              <a:t>Battery indicator</a:t>
            </a:r>
            <a:endParaRPr lang="zh-CN" altLang="en-US" sz="1000" b="1">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sym typeface="+mn-ea"/>
              </a:rPr>
              <a:t>Show the remaining power (as shown in Figure 1)</a:t>
            </a:r>
            <a:endParaRPr lang="zh-CN" altLang="en-US" sz="1200">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328295" y="5059680"/>
            <a:ext cx="2864485" cy="1476375"/>
          </a:xfrm>
          <a:prstGeom prst="rect">
            <a:avLst/>
          </a:prstGeom>
          <a:noFill/>
        </p:spPr>
        <p:txBody>
          <a:bodyPr wrap="square" rtlCol="0">
            <a:spAutoFit/>
          </a:bodyPr>
          <a:lstStyle/>
          <a:p>
            <a:r>
              <a:rPr lang="zh-CN" altLang="en-US" sz="1000" b="1">
                <a:latin typeface="微软雅黑" panose="020B0503020204020204" charset="-122"/>
                <a:ea typeface="微软雅黑" panose="020B0503020204020204" charset="-122"/>
                <a:cs typeface="微软雅黑" panose="020B0503020204020204" charset="-122"/>
                <a:sym typeface="+mn-ea"/>
              </a:rPr>
              <a:t>E.  Power off</a:t>
            </a:r>
            <a:endParaRPr lang="zh-CN" altLang="en-US" sz="1000" b="1">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sym typeface="+mn-ea"/>
              </a:rPr>
              <a:t>Press the red scram switch to disconnect the battery and cut off all power (as shown in Figure 2). Whenever the </a:t>
            </a:r>
            <a:r>
              <a:rPr lang="en-US" altLang="zh-CN" sz="1000">
                <a:latin typeface="微软雅黑" panose="020B0503020204020204" charset="-122"/>
                <a:ea typeface="微软雅黑" panose="020B0503020204020204" charset="-122"/>
                <a:cs typeface="微软雅黑" panose="020B0503020204020204" charset="-122"/>
                <a:sym typeface="+mn-ea"/>
              </a:rPr>
              <a:t>truck</a:t>
            </a:r>
            <a:r>
              <a:rPr lang="zh-CN" altLang="en-US" sz="1000">
                <a:latin typeface="微软雅黑" panose="020B0503020204020204" charset="-122"/>
                <a:ea typeface="微软雅黑" panose="020B0503020204020204" charset="-122"/>
                <a:cs typeface="微软雅黑" panose="020B0503020204020204" charset="-122"/>
                <a:sym typeface="+mn-ea"/>
              </a:rPr>
              <a:t> does not work properly, disconnect the battery. The key switch won't cut off all power to the </a:t>
            </a:r>
            <a:r>
              <a:rPr lang="en-US" altLang="zh-CN" sz="1000">
                <a:latin typeface="微软雅黑" panose="020B0503020204020204" charset="-122"/>
                <a:ea typeface="微软雅黑" panose="020B0503020204020204" charset="-122"/>
                <a:cs typeface="微软雅黑" panose="020B0503020204020204" charset="-122"/>
                <a:sym typeface="+mn-ea"/>
              </a:rPr>
              <a:t>truck</a:t>
            </a:r>
            <a:r>
              <a:rPr lang="zh-CN" altLang="en-US" sz="1000">
                <a:latin typeface="微软雅黑" panose="020B0503020204020204" charset="-122"/>
                <a:ea typeface="微软雅黑" panose="020B0503020204020204" charset="-122"/>
                <a:cs typeface="微软雅黑" panose="020B0503020204020204" charset="-122"/>
                <a:sym typeface="+mn-ea"/>
              </a:rPr>
              <a:t>. If the </a:t>
            </a:r>
            <a:r>
              <a:rPr lang="en-US" altLang="zh-CN" sz="1000">
                <a:latin typeface="微软雅黑" panose="020B0503020204020204" charset="-122"/>
                <a:ea typeface="微软雅黑" panose="020B0503020204020204" charset="-122"/>
                <a:cs typeface="微软雅黑" panose="020B0503020204020204" charset="-122"/>
                <a:sym typeface="+mn-ea"/>
              </a:rPr>
              <a:t>truck</a:t>
            </a:r>
            <a:r>
              <a:rPr lang="zh-CN" altLang="en-US" sz="1000">
                <a:latin typeface="微软雅黑" panose="020B0503020204020204" charset="-122"/>
                <a:ea typeface="微软雅黑" panose="020B0503020204020204" charset="-122"/>
                <a:cs typeface="微软雅黑" panose="020B0503020204020204" charset="-122"/>
                <a:sym typeface="+mn-ea"/>
              </a:rPr>
              <a:t> is not working properly, do not use the </a:t>
            </a:r>
            <a:r>
              <a:rPr lang="en-US" altLang="zh-CN" sz="1000">
                <a:latin typeface="微软雅黑" panose="020B0503020204020204" charset="-122"/>
                <a:ea typeface="微软雅黑" panose="020B0503020204020204" charset="-122"/>
                <a:cs typeface="微软雅黑" panose="020B0503020204020204" charset="-122"/>
                <a:sym typeface="+mn-ea"/>
              </a:rPr>
              <a:t>it</a:t>
            </a:r>
            <a:r>
              <a:rPr lang="zh-CN" altLang="en-US" sz="1000">
                <a:latin typeface="微软雅黑" panose="020B0503020204020204" charset="-122"/>
                <a:ea typeface="微软雅黑" panose="020B0503020204020204" charset="-122"/>
                <a:cs typeface="微软雅黑" panose="020B0503020204020204" charset="-122"/>
                <a:sym typeface="+mn-ea"/>
              </a:rPr>
              <a:t> and report the problem to your supervisor.</a:t>
            </a:r>
          </a:p>
        </p:txBody>
      </p:sp>
      <p:sp>
        <p:nvSpPr>
          <p:cNvPr id="11" name="文本框 10"/>
          <p:cNvSpPr txBox="1"/>
          <p:nvPr/>
        </p:nvSpPr>
        <p:spPr>
          <a:xfrm>
            <a:off x="6609080" y="412115"/>
            <a:ext cx="2838450" cy="1168400"/>
          </a:xfrm>
          <a:prstGeom prst="rect">
            <a:avLst/>
          </a:prstGeom>
          <a:noFill/>
        </p:spPr>
        <p:txBody>
          <a:bodyPr wrap="square" rtlCol="0">
            <a:spAutoFit/>
          </a:bodyPr>
          <a:lstStyle/>
          <a:p>
            <a:r>
              <a:rPr lang="zh-CN" altLang="en-US" sz="1000" b="1">
                <a:latin typeface="微软雅黑" panose="020B0503020204020204" charset="-122"/>
                <a:ea typeface="微软雅黑" panose="020B0503020204020204" charset="-122"/>
                <a:cs typeface="微软雅黑" panose="020B0503020204020204" charset="-122"/>
                <a:sym typeface="+mn-ea"/>
              </a:rPr>
              <a:t>F.  </a:t>
            </a:r>
            <a:r>
              <a:rPr lang="en-US" altLang="zh-CN" sz="1000" b="1">
                <a:latin typeface="微软雅黑" panose="020B0503020204020204" charset="-122"/>
                <a:ea typeface="微软雅黑" panose="020B0503020204020204" charset="-122"/>
                <a:cs typeface="微软雅黑" panose="020B0503020204020204" charset="-122"/>
                <a:sym typeface="+mn-ea"/>
              </a:rPr>
              <a:t>B</a:t>
            </a:r>
            <a:r>
              <a:rPr lang="zh-CN" altLang="en-US" sz="1000" b="1">
                <a:latin typeface="微软雅黑" panose="020B0503020204020204" charset="-122"/>
                <a:ea typeface="微软雅黑" panose="020B0503020204020204" charset="-122"/>
                <a:cs typeface="微软雅黑" panose="020B0503020204020204" charset="-122"/>
                <a:sym typeface="+mn-ea"/>
              </a:rPr>
              <a:t>raking</a:t>
            </a:r>
            <a:endParaRPr lang="zh-CN" altLang="en-US" sz="1000" b="1">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sym typeface="+mn-ea"/>
              </a:rPr>
              <a:t>When the handle of the vehicle is in use, the handle can be used normally in the section B through the micro switch. In order to ensure the safety of users, the handle cannot be used normally in the section A and C. (as shown in Figure 3)</a:t>
            </a:r>
          </a:p>
        </p:txBody>
      </p:sp>
      <p:sp>
        <p:nvSpPr>
          <p:cNvPr id="13" name="文本框 12"/>
          <p:cNvSpPr txBox="1"/>
          <p:nvPr/>
        </p:nvSpPr>
        <p:spPr>
          <a:xfrm>
            <a:off x="6595745" y="1976120"/>
            <a:ext cx="2851785" cy="1168400"/>
          </a:xfrm>
          <a:prstGeom prst="rect">
            <a:avLst/>
          </a:prstGeom>
          <a:noFill/>
        </p:spPr>
        <p:txBody>
          <a:bodyPr wrap="square" rtlCol="0">
            <a:spAutoFit/>
          </a:bodyPr>
          <a:lstStyle/>
          <a:p>
            <a:r>
              <a:rPr lang="zh-CN" altLang="en-US" sz="1000" b="1">
                <a:latin typeface="微软雅黑" panose="020B0503020204020204" charset="-122"/>
                <a:ea typeface="微软雅黑" panose="020B0503020204020204" charset="-122"/>
                <a:cs typeface="微软雅黑" panose="020B0503020204020204" charset="-122"/>
                <a:sym typeface="+mn-ea"/>
              </a:rPr>
              <a:t>G.  Brake </a:t>
            </a:r>
            <a:r>
              <a:rPr lang="en-US" altLang="zh-CN" sz="1000" b="1">
                <a:latin typeface="微软雅黑" panose="020B0503020204020204" charset="-122"/>
                <a:ea typeface="微软雅黑" panose="020B0503020204020204" charset="-122"/>
                <a:cs typeface="微软雅黑" panose="020B0503020204020204" charset="-122"/>
                <a:sym typeface="+mn-ea"/>
              </a:rPr>
              <a:t>control</a:t>
            </a:r>
            <a:endParaRPr lang="zh-CN" altLang="en-US" sz="1000" b="1">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sym typeface="+mn-ea"/>
              </a:rPr>
              <a:t>If you must move the truck in a narrow area, place the handle in the brake area and press the turtle speed switch (as shown in Figure 4). When the indicator light is red, turn the forward/backward </a:t>
            </a:r>
            <a:r>
              <a:rPr lang="en-US" altLang="zh-CN" sz="1000">
                <a:latin typeface="微软雅黑" panose="020B0503020204020204" charset="-122"/>
                <a:ea typeface="微软雅黑" panose="020B0503020204020204" charset="-122"/>
                <a:cs typeface="微软雅黑" panose="020B0503020204020204" charset="-122"/>
                <a:sym typeface="+mn-ea"/>
              </a:rPr>
              <a:t>button</a:t>
            </a:r>
            <a:r>
              <a:rPr lang="zh-CN" altLang="en-US" sz="1000">
                <a:latin typeface="微软雅黑" panose="020B0503020204020204" charset="-122"/>
                <a:ea typeface="微软雅黑" panose="020B0503020204020204" charset="-122"/>
                <a:cs typeface="微软雅黑" panose="020B0503020204020204" charset="-122"/>
                <a:sym typeface="+mn-ea"/>
              </a:rPr>
              <a:t> to the slow driving position.</a:t>
            </a:r>
            <a:endParaRPr lang="zh-CN" altLang="en-US" sz="1000">
              <a:latin typeface="微软雅黑" panose="020B0503020204020204" charset="-122"/>
              <a:ea typeface="微软雅黑" panose="020B0503020204020204" charset="-122"/>
              <a:cs typeface="微软雅黑" panose="020B0503020204020204" charset="-122"/>
            </a:endParaRPr>
          </a:p>
        </p:txBody>
      </p:sp>
      <p:grpSp>
        <p:nvGrpSpPr>
          <p:cNvPr id="36" name="组合 35"/>
          <p:cNvGrpSpPr/>
          <p:nvPr/>
        </p:nvGrpSpPr>
        <p:grpSpPr>
          <a:xfrm>
            <a:off x="6718935" y="3368675"/>
            <a:ext cx="2605405" cy="275590"/>
            <a:chOff x="10145" y="5286"/>
            <a:chExt cx="4103" cy="434"/>
          </a:xfrm>
        </p:grpSpPr>
        <p:sp>
          <p:nvSpPr>
            <p:cNvPr id="21" name="文本框 20"/>
            <p:cNvSpPr txBox="1"/>
            <p:nvPr/>
          </p:nvSpPr>
          <p:spPr>
            <a:xfrm>
              <a:off x="10949" y="5286"/>
              <a:ext cx="3299" cy="434"/>
            </a:xfrm>
            <a:prstGeom prst="rect">
              <a:avLst/>
            </a:prstGeom>
            <a:noFill/>
          </p:spPr>
          <p:txBody>
            <a:bodyPr wrap="square" rtlCol="0">
              <a:spAutoFit/>
            </a:bodyPr>
            <a:lstStyle/>
            <a:p>
              <a:r>
                <a:rPr lang="zh-CN" altLang="en-US" sz="1200" b="1">
                  <a:latin typeface="微软雅黑" panose="020B0503020204020204" charset="-122"/>
                  <a:ea typeface="微软雅黑" panose="020B0503020204020204" charset="-122"/>
                  <a:sym typeface="+mn-ea"/>
                </a:rPr>
                <a:t>Know the danger</a:t>
              </a:r>
              <a:endParaRPr lang="zh-CN" altLang="en-US" sz="1200" b="1">
                <a:latin typeface="微软雅黑" panose="020B0503020204020204" charset="-122"/>
                <a:ea typeface="微软雅黑" panose="020B0503020204020204" charset="-122"/>
              </a:endParaRPr>
            </a:p>
          </p:txBody>
        </p:sp>
        <p:pic>
          <p:nvPicPr>
            <p:cNvPr id="29" name="图片 28" descr="图片27"/>
            <p:cNvPicPr>
              <a:picLocks noChangeAspect="1"/>
            </p:cNvPicPr>
            <p:nvPr/>
          </p:nvPicPr>
          <p:blipFill>
            <a:blip r:embed="rId5"/>
            <a:stretch>
              <a:fillRect/>
            </a:stretch>
          </p:blipFill>
          <p:spPr>
            <a:xfrm>
              <a:off x="10145" y="5286"/>
              <a:ext cx="554" cy="434"/>
            </a:xfrm>
            <a:prstGeom prst="rect">
              <a:avLst/>
            </a:prstGeom>
          </p:spPr>
        </p:pic>
      </p:grpSp>
      <p:pic>
        <p:nvPicPr>
          <p:cNvPr id="1073743393" name="图片 1073743392"/>
          <p:cNvPicPr>
            <a:picLocks noChangeAspect="1"/>
          </p:cNvPicPr>
          <p:nvPr/>
        </p:nvPicPr>
        <p:blipFill>
          <a:blip r:embed="rId5"/>
          <a:stretch>
            <a:fillRect/>
          </a:stretch>
        </p:blipFill>
        <p:spPr>
          <a:xfrm>
            <a:off x="10711180" y="3288030"/>
            <a:ext cx="473710" cy="422910"/>
          </a:xfrm>
          <a:prstGeom prst="rect">
            <a:avLst/>
          </a:prstGeom>
          <a:noFill/>
          <a:ln w="9525">
            <a:noFill/>
          </a:ln>
        </p:spPr>
      </p:pic>
      <p:pic>
        <p:nvPicPr>
          <p:cNvPr id="1073743395" name="图片 1073743394"/>
          <p:cNvPicPr>
            <a:picLocks noChangeAspect="1"/>
          </p:cNvPicPr>
          <p:nvPr/>
        </p:nvPicPr>
        <p:blipFill>
          <a:blip r:embed="rId6"/>
          <a:srcRect t="39076" r="1187"/>
          <a:stretch>
            <a:fillRect/>
          </a:stretch>
        </p:blipFill>
        <p:spPr>
          <a:xfrm>
            <a:off x="10288905" y="3791585"/>
            <a:ext cx="1317625" cy="895985"/>
          </a:xfrm>
          <a:prstGeom prst="rect">
            <a:avLst/>
          </a:prstGeom>
          <a:noFill/>
          <a:ln w="9525">
            <a:noFill/>
          </a:ln>
        </p:spPr>
      </p:pic>
      <p:sp>
        <p:nvSpPr>
          <p:cNvPr id="15" name="文本框 14"/>
          <p:cNvSpPr txBox="1"/>
          <p:nvPr/>
        </p:nvSpPr>
        <p:spPr>
          <a:xfrm>
            <a:off x="6595110" y="3902710"/>
            <a:ext cx="2851785" cy="398780"/>
          </a:xfrm>
          <a:prstGeom prst="rect">
            <a:avLst/>
          </a:prstGeom>
          <a:noFill/>
        </p:spPr>
        <p:txBody>
          <a:bodyPr wrap="square" rtlCol="0">
            <a:spAutoFit/>
          </a:bodyPr>
          <a:lstStyle/>
          <a:p>
            <a:r>
              <a:rPr lang="zh-CN" altLang="en-US" sz="1000">
                <a:latin typeface="微软雅黑" panose="020B0503020204020204" charset="-122"/>
                <a:ea typeface="微软雅黑" panose="020B0503020204020204" charset="-122"/>
                <a:sym typeface="+mn-ea"/>
              </a:rPr>
              <a:t>Make sure your brakes work </a:t>
            </a:r>
            <a:r>
              <a:rPr lang="en-US" altLang="zh-CN" sz="1000">
                <a:latin typeface="微软雅黑" panose="020B0503020204020204" charset="-122"/>
                <a:ea typeface="微软雅黑" panose="020B0503020204020204" charset="-122"/>
                <a:sym typeface="+mn-ea"/>
              </a:rPr>
              <a:t>t</a:t>
            </a:r>
            <a:r>
              <a:rPr lang="zh-CN" altLang="en-US" sz="1000">
                <a:latin typeface="微软雅黑" panose="020B0503020204020204" charset="-122"/>
                <a:ea typeface="微软雅黑" panose="020B0503020204020204" charset="-122"/>
                <a:sym typeface="+mn-ea"/>
              </a:rPr>
              <a:t>est the brakes on the </a:t>
            </a:r>
            <a:r>
              <a:rPr lang="en-US" altLang="zh-CN" sz="1000">
                <a:latin typeface="微软雅黑" panose="020B0503020204020204" charset="-122"/>
                <a:ea typeface="微软雅黑" panose="020B0503020204020204" charset="-122"/>
                <a:sym typeface="+mn-ea"/>
              </a:rPr>
              <a:t>truck</a:t>
            </a:r>
            <a:r>
              <a:rPr lang="zh-CN" altLang="en-US" sz="1000">
                <a:latin typeface="微软雅黑" panose="020B0503020204020204" charset="-122"/>
                <a:ea typeface="微软雅黑" panose="020B0503020204020204" charset="-122"/>
                <a:sym typeface="+mn-ea"/>
              </a:rPr>
              <a:t> at the beginning of each trip.</a:t>
            </a:r>
          </a:p>
        </p:txBody>
      </p:sp>
      <p:sp>
        <p:nvSpPr>
          <p:cNvPr id="16" name="文本框 15"/>
          <p:cNvSpPr txBox="1"/>
          <p:nvPr/>
        </p:nvSpPr>
        <p:spPr>
          <a:xfrm>
            <a:off x="6593840" y="4584065"/>
            <a:ext cx="2853690" cy="706755"/>
          </a:xfrm>
          <a:prstGeom prst="rect">
            <a:avLst/>
          </a:prstGeom>
          <a:noFill/>
        </p:spPr>
        <p:txBody>
          <a:bodyPr wrap="square" rtlCol="0">
            <a:spAutoFit/>
          </a:bodyPr>
          <a:lstStyle/>
          <a:p>
            <a:r>
              <a:rPr lang="zh-CN" altLang="en-US" sz="1000" b="1">
                <a:latin typeface="微软雅黑" panose="020B0503020204020204" charset="-122"/>
                <a:ea typeface="微软雅黑" panose="020B0503020204020204" charset="-122"/>
                <a:cs typeface="微软雅黑" panose="020B0503020204020204" charset="-122"/>
                <a:sym typeface="+mn-ea"/>
              </a:rPr>
              <a:t>H.  </a:t>
            </a:r>
            <a:r>
              <a:rPr lang="en-US" altLang="zh-CN" sz="1000" b="1">
                <a:latin typeface="微软雅黑" panose="020B0503020204020204" charset="-122"/>
                <a:ea typeface="微软雅黑" panose="020B0503020204020204" charset="-122"/>
                <a:cs typeface="微软雅黑" panose="020B0503020204020204" charset="-122"/>
                <a:sym typeface="+mn-ea"/>
              </a:rPr>
              <a:t>Lifting or lowering</a:t>
            </a:r>
            <a:endParaRPr lang="zh-CN" altLang="en-US" sz="1000" b="1">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sym typeface="+mn-ea"/>
              </a:rPr>
              <a:t>Push the lifting </a:t>
            </a:r>
            <a:r>
              <a:rPr lang="en-US" altLang="zh-CN" sz="1000">
                <a:latin typeface="微软雅黑" panose="020B0503020204020204" charset="-122"/>
                <a:ea typeface="微软雅黑" panose="020B0503020204020204" charset="-122"/>
                <a:cs typeface="微软雅黑" panose="020B0503020204020204" charset="-122"/>
                <a:sym typeface="+mn-ea"/>
              </a:rPr>
              <a:t>button</a:t>
            </a:r>
            <a:r>
              <a:rPr lang="zh-CN" altLang="en-US" sz="1000">
                <a:latin typeface="微软雅黑" panose="020B0503020204020204" charset="-122"/>
                <a:ea typeface="微软雅黑" panose="020B0503020204020204" charset="-122"/>
                <a:cs typeface="微软雅黑" panose="020B0503020204020204" charset="-122"/>
                <a:sym typeface="+mn-ea"/>
              </a:rPr>
              <a:t> (as shown in Figure 5) until the front fork reaches the desired height and </a:t>
            </a:r>
            <a:r>
              <a:rPr lang="en-US" altLang="zh-CN" sz="1000">
                <a:latin typeface="微软雅黑" panose="020B0503020204020204" charset="-122"/>
                <a:ea typeface="微软雅黑" panose="020B0503020204020204" charset="-122"/>
                <a:cs typeface="微软雅黑" panose="020B0503020204020204" charset="-122"/>
                <a:sym typeface="+mn-ea"/>
              </a:rPr>
              <a:t>then </a:t>
            </a:r>
            <a:r>
              <a:rPr lang="zh-CN" altLang="en-US" sz="1000">
                <a:latin typeface="微软雅黑" panose="020B0503020204020204" charset="-122"/>
                <a:ea typeface="微软雅黑" panose="020B0503020204020204" charset="-122"/>
                <a:cs typeface="微软雅黑" panose="020B0503020204020204" charset="-122"/>
                <a:sym typeface="+mn-ea"/>
              </a:rPr>
              <a:t>release the </a:t>
            </a:r>
            <a:r>
              <a:rPr lang="en-US" altLang="zh-CN" sz="1000">
                <a:latin typeface="微软雅黑" panose="020B0503020204020204" charset="-122"/>
                <a:ea typeface="微软雅黑" panose="020B0503020204020204" charset="-122"/>
                <a:cs typeface="微软雅黑" panose="020B0503020204020204" charset="-122"/>
                <a:sym typeface="+mn-ea"/>
              </a:rPr>
              <a:t>button.</a:t>
            </a:r>
          </a:p>
        </p:txBody>
      </p:sp>
      <p:sp>
        <p:nvSpPr>
          <p:cNvPr id="18" name="文本框 17"/>
          <p:cNvSpPr txBox="1"/>
          <p:nvPr/>
        </p:nvSpPr>
        <p:spPr>
          <a:xfrm>
            <a:off x="6609080" y="5603875"/>
            <a:ext cx="2838450" cy="553085"/>
          </a:xfrm>
          <a:prstGeom prst="rect">
            <a:avLst/>
          </a:prstGeom>
          <a:noFill/>
        </p:spPr>
        <p:txBody>
          <a:bodyPr wrap="square" rtlCol="0">
            <a:spAutoFit/>
          </a:bodyPr>
          <a:lstStyle/>
          <a:p>
            <a:r>
              <a:rPr lang="zh-CN" altLang="en-US" sz="1000" b="1">
                <a:latin typeface="微软雅黑" panose="020B0503020204020204" charset="-122"/>
                <a:ea typeface="微软雅黑" panose="020B0503020204020204" charset="-122"/>
                <a:cs typeface="微软雅黑" panose="020B0503020204020204" charset="-122"/>
                <a:sym typeface="+mn-ea"/>
              </a:rPr>
              <a:t>I.  </a:t>
            </a:r>
            <a:r>
              <a:rPr lang="en-US" altLang="zh-CN" sz="1000" b="1">
                <a:latin typeface="微软雅黑" panose="020B0503020204020204" charset="-122"/>
                <a:ea typeface="微软雅黑" panose="020B0503020204020204" charset="-122"/>
                <a:cs typeface="微软雅黑" panose="020B0503020204020204" charset="-122"/>
                <a:sym typeface="+mn-ea"/>
              </a:rPr>
              <a:t>Horn</a:t>
            </a:r>
            <a:endParaRPr lang="zh-CN" altLang="en-US" sz="1000" b="1">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sym typeface="+mn-ea"/>
              </a:rPr>
              <a:t>For warning reminders (as shown in Figure 5)</a:t>
            </a:r>
          </a:p>
        </p:txBody>
      </p:sp>
      <p:sp>
        <p:nvSpPr>
          <p:cNvPr id="24" name="文本框 23"/>
          <p:cNvSpPr txBox="1"/>
          <p:nvPr/>
        </p:nvSpPr>
        <p:spPr>
          <a:xfrm>
            <a:off x="4335780" y="3004185"/>
            <a:ext cx="709930" cy="245110"/>
          </a:xfrm>
          <a:prstGeom prst="rect">
            <a:avLst/>
          </a:prstGeom>
          <a:noFill/>
        </p:spPr>
        <p:txBody>
          <a:bodyPr wrap="square" rtlCol="0">
            <a:spAutoFit/>
          </a:bodyPr>
          <a:lstStyle/>
          <a:p>
            <a:r>
              <a:rPr lang="zh-CN" altLang="en-US" sz="1000">
                <a:latin typeface="微软雅黑" panose="020B0503020204020204" charset="-122"/>
                <a:ea typeface="微软雅黑" panose="020B0503020204020204" charset="-122"/>
              </a:rPr>
              <a:t>Figure 1</a:t>
            </a:r>
          </a:p>
        </p:txBody>
      </p:sp>
      <p:sp>
        <p:nvSpPr>
          <p:cNvPr id="27" name="文本框 26"/>
          <p:cNvSpPr txBox="1"/>
          <p:nvPr/>
        </p:nvSpPr>
        <p:spPr>
          <a:xfrm>
            <a:off x="4233545" y="5975985"/>
            <a:ext cx="812165" cy="245110"/>
          </a:xfrm>
          <a:prstGeom prst="rect">
            <a:avLst/>
          </a:prstGeom>
          <a:noFill/>
        </p:spPr>
        <p:txBody>
          <a:bodyPr wrap="square" rtlCol="0">
            <a:spAutoFit/>
          </a:bodyPr>
          <a:lstStyle/>
          <a:p>
            <a:r>
              <a:rPr lang="zh-CN" altLang="en-US" sz="1000">
                <a:latin typeface="微软雅黑" panose="020B0503020204020204" charset="-122"/>
                <a:ea typeface="微软雅黑" panose="020B0503020204020204" charset="-122"/>
              </a:rPr>
              <a:t>Figure </a:t>
            </a:r>
            <a:r>
              <a:rPr lang="en-US" altLang="zh-CN" sz="1000">
                <a:latin typeface="微软雅黑" panose="020B0503020204020204" charset="-122"/>
                <a:ea typeface="微软雅黑" panose="020B0503020204020204" charset="-122"/>
              </a:rPr>
              <a:t>2</a:t>
            </a:r>
          </a:p>
        </p:txBody>
      </p:sp>
      <p:sp>
        <p:nvSpPr>
          <p:cNvPr id="28" name="文本框 27"/>
          <p:cNvSpPr txBox="1"/>
          <p:nvPr/>
        </p:nvSpPr>
        <p:spPr>
          <a:xfrm>
            <a:off x="10450830" y="1664335"/>
            <a:ext cx="812165" cy="245110"/>
          </a:xfrm>
          <a:prstGeom prst="rect">
            <a:avLst/>
          </a:prstGeom>
          <a:noFill/>
        </p:spPr>
        <p:txBody>
          <a:bodyPr wrap="square" rtlCol="0">
            <a:spAutoFit/>
          </a:bodyPr>
          <a:lstStyle/>
          <a:p>
            <a:r>
              <a:rPr lang="zh-CN" altLang="en-US" sz="1000">
                <a:latin typeface="微软雅黑" panose="020B0503020204020204" charset="-122"/>
                <a:ea typeface="微软雅黑" panose="020B0503020204020204" charset="-122"/>
              </a:rPr>
              <a:t>Figure </a:t>
            </a:r>
            <a:r>
              <a:rPr lang="en-US" altLang="zh-CN" sz="1000">
                <a:latin typeface="微软雅黑" panose="020B0503020204020204" charset="-122"/>
                <a:ea typeface="微软雅黑" panose="020B0503020204020204" charset="-122"/>
              </a:rPr>
              <a:t>3</a:t>
            </a:r>
          </a:p>
        </p:txBody>
      </p:sp>
      <p:sp>
        <p:nvSpPr>
          <p:cNvPr id="33" name="文本框 32"/>
          <p:cNvSpPr txBox="1"/>
          <p:nvPr/>
        </p:nvSpPr>
        <p:spPr>
          <a:xfrm>
            <a:off x="10542270" y="2860675"/>
            <a:ext cx="812165" cy="245110"/>
          </a:xfrm>
          <a:prstGeom prst="rect">
            <a:avLst/>
          </a:prstGeom>
          <a:noFill/>
        </p:spPr>
        <p:txBody>
          <a:bodyPr wrap="square" rtlCol="0">
            <a:spAutoFit/>
          </a:bodyPr>
          <a:lstStyle/>
          <a:p>
            <a:r>
              <a:rPr lang="zh-CN" altLang="en-US" sz="1000">
                <a:latin typeface="微软雅黑" panose="020B0503020204020204" charset="-122"/>
                <a:ea typeface="微软雅黑" panose="020B0503020204020204" charset="-122"/>
              </a:rPr>
              <a:t>Figure </a:t>
            </a:r>
            <a:r>
              <a:rPr lang="en-US" altLang="zh-CN" sz="1000">
                <a:latin typeface="微软雅黑" panose="020B0503020204020204" charset="-122"/>
                <a:ea typeface="微软雅黑" panose="020B0503020204020204" charset="-122"/>
              </a:rPr>
              <a:t>4</a:t>
            </a:r>
          </a:p>
        </p:txBody>
      </p:sp>
      <p:sp>
        <p:nvSpPr>
          <p:cNvPr id="35" name="文本框 34"/>
          <p:cNvSpPr txBox="1"/>
          <p:nvPr/>
        </p:nvSpPr>
        <p:spPr>
          <a:xfrm>
            <a:off x="10587990" y="6106160"/>
            <a:ext cx="721360" cy="245110"/>
          </a:xfrm>
          <a:prstGeom prst="rect">
            <a:avLst/>
          </a:prstGeom>
          <a:noFill/>
        </p:spPr>
        <p:txBody>
          <a:bodyPr wrap="square" rtlCol="0">
            <a:spAutoFit/>
          </a:bodyPr>
          <a:lstStyle/>
          <a:p>
            <a:r>
              <a:rPr lang="zh-CN" altLang="en-US" sz="1000">
                <a:latin typeface="微软雅黑" panose="020B0503020204020204" charset="-122"/>
                <a:ea typeface="微软雅黑" panose="020B0503020204020204" charset="-122"/>
              </a:rPr>
              <a:t>Figure </a:t>
            </a:r>
            <a:r>
              <a:rPr lang="en-US" altLang="zh-CN" sz="1000">
                <a:latin typeface="微软雅黑" panose="020B0503020204020204" charset="-122"/>
                <a:ea typeface="微软雅黑" panose="020B0503020204020204" charset="-122"/>
              </a:rPr>
              <a:t>5</a:t>
            </a:r>
          </a:p>
        </p:txBody>
      </p:sp>
      <p:grpSp>
        <p:nvGrpSpPr>
          <p:cNvPr id="38" name="组合 37"/>
          <p:cNvGrpSpPr/>
          <p:nvPr/>
        </p:nvGrpSpPr>
        <p:grpSpPr>
          <a:xfrm>
            <a:off x="9174480" y="4898390"/>
            <a:ext cx="2602230" cy="1077595"/>
            <a:chOff x="13677" y="7732"/>
            <a:chExt cx="5104" cy="2018"/>
          </a:xfrm>
        </p:grpSpPr>
        <p:pic>
          <p:nvPicPr>
            <p:cNvPr id="39" name="图片 14" descr="5I0A4611"/>
            <p:cNvPicPr>
              <a:picLocks noChangeAspect="1"/>
            </p:cNvPicPr>
            <p:nvPr/>
          </p:nvPicPr>
          <p:blipFill>
            <a:blip r:embed="rId7"/>
            <a:stretch>
              <a:fillRect/>
            </a:stretch>
          </p:blipFill>
          <p:spPr>
            <a:xfrm>
              <a:off x="15854" y="7732"/>
              <a:ext cx="2927" cy="2018"/>
            </a:xfrm>
            <a:prstGeom prst="rect">
              <a:avLst/>
            </a:prstGeom>
            <a:noFill/>
            <a:ln w="9525">
              <a:noFill/>
            </a:ln>
          </p:spPr>
        </p:pic>
        <p:cxnSp>
          <p:nvCxnSpPr>
            <p:cNvPr id="46" name="直接连接符 45"/>
            <p:cNvCxnSpPr/>
            <p:nvPr>
              <p:custDataLst>
                <p:tags r:id="rId1"/>
              </p:custDataLst>
            </p:nvPr>
          </p:nvCxnSpPr>
          <p:spPr>
            <a:xfrm flipV="1">
              <a:off x="15478" y="8352"/>
              <a:ext cx="1909" cy="218"/>
            </a:xfrm>
            <a:prstGeom prst="line">
              <a:avLst/>
            </a:prstGeom>
            <a:ln w="6350">
              <a:solidFill>
                <a:srgbClr val="FF0000"/>
              </a:solidFill>
            </a:ln>
          </p:spPr>
          <p:style>
            <a:lnRef idx="2">
              <a:schemeClr val="accent1"/>
            </a:lnRef>
            <a:fillRef idx="0">
              <a:srgbClr val="FFFFFF"/>
            </a:fillRef>
            <a:effectRef idx="0">
              <a:srgbClr val="FFFFFF"/>
            </a:effectRef>
            <a:fontRef idx="minor">
              <a:schemeClr val="tx1"/>
            </a:fontRef>
          </p:style>
        </p:cxnSp>
        <p:cxnSp>
          <p:nvCxnSpPr>
            <p:cNvPr id="52" name="直接连接符 51"/>
            <p:cNvCxnSpPr/>
            <p:nvPr>
              <p:custDataLst>
                <p:tags r:id="rId2"/>
              </p:custDataLst>
            </p:nvPr>
          </p:nvCxnSpPr>
          <p:spPr>
            <a:xfrm flipV="1">
              <a:off x="15501" y="8598"/>
              <a:ext cx="1917" cy="414"/>
            </a:xfrm>
            <a:prstGeom prst="line">
              <a:avLst/>
            </a:prstGeom>
            <a:ln w="6350">
              <a:solidFill>
                <a:srgbClr val="FF0000"/>
              </a:solidFill>
            </a:ln>
          </p:spPr>
          <p:style>
            <a:lnRef idx="2">
              <a:schemeClr val="accent1"/>
            </a:lnRef>
            <a:fillRef idx="0">
              <a:srgbClr val="FFFFFF"/>
            </a:fillRef>
            <a:effectRef idx="0">
              <a:srgbClr val="FFFFFF"/>
            </a:effectRef>
            <a:fontRef idx="minor">
              <a:schemeClr val="tx1"/>
            </a:fontRef>
          </p:style>
        </p:cxnSp>
        <p:sp>
          <p:nvSpPr>
            <p:cNvPr id="53" name="文本框 52"/>
            <p:cNvSpPr txBox="1"/>
            <p:nvPr/>
          </p:nvSpPr>
          <p:spPr>
            <a:xfrm>
              <a:off x="14593" y="8322"/>
              <a:ext cx="1330" cy="459"/>
            </a:xfrm>
            <a:prstGeom prst="rect">
              <a:avLst/>
            </a:prstGeom>
            <a:noFill/>
          </p:spPr>
          <p:txBody>
            <a:bodyPr wrap="square" rtlCol="0">
              <a:spAutoFit/>
            </a:bodyPr>
            <a:lstStyle/>
            <a:p>
              <a:r>
                <a:rPr lang="en-US" altLang="zh-CN" sz="1000">
                  <a:latin typeface="微软雅黑" panose="020B0503020204020204" charset="-122"/>
                  <a:ea typeface="微软雅黑" panose="020B0503020204020204" charset="-122"/>
                </a:rPr>
                <a:t>Horn</a:t>
              </a:r>
            </a:p>
          </p:txBody>
        </p:sp>
        <p:sp>
          <p:nvSpPr>
            <p:cNvPr id="54" name="文本框 53"/>
            <p:cNvSpPr txBox="1"/>
            <p:nvPr/>
          </p:nvSpPr>
          <p:spPr>
            <a:xfrm>
              <a:off x="13677" y="8965"/>
              <a:ext cx="2550" cy="459"/>
            </a:xfrm>
            <a:prstGeom prst="rect">
              <a:avLst/>
            </a:prstGeom>
            <a:noFill/>
          </p:spPr>
          <p:txBody>
            <a:bodyPr wrap="square" rtlCol="0">
              <a:spAutoFit/>
            </a:bodyPr>
            <a:lstStyle/>
            <a:p>
              <a:r>
                <a:rPr lang="en-US" altLang="zh-CN" sz="1000">
                  <a:latin typeface="微软雅黑" panose="020B0503020204020204" charset="-122"/>
                  <a:ea typeface="微软雅黑" panose="020B0503020204020204" charset="-122"/>
                </a:rPr>
                <a:t>Lifting&amp;lowering</a:t>
              </a:r>
            </a:p>
          </p:txBody>
        </p:sp>
      </p:grpSp>
      <p:pic>
        <p:nvPicPr>
          <p:cNvPr id="12" name="图片 28"/>
          <p:cNvPicPr>
            <a:picLocks noChangeAspect="1"/>
          </p:cNvPicPr>
          <p:nvPr/>
        </p:nvPicPr>
        <p:blipFill>
          <a:blip r:embed="rId8"/>
          <a:stretch>
            <a:fillRect/>
          </a:stretch>
        </p:blipFill>
        <p:spPr>
          <a:xfrm>
            <a:off x="3279140" y="3595370"/>
            <a:ext cx="2719705" cy="2137410"/>
          </a:xfrm>
          <a:prstGeom prst="rect">
            <a:avLst/>
          </a:prstGeom>
          <a:noFill/>
          <a:ln>
            <a:noFill/>
          </a:ln>
        </p:spPr>
      </p:pic>
      <p:pic>
        <p:nvPicPr>
          <p:cNvPr id="14" name="F35B0BEE-F18A-47BB-8FCB-E00DA2F2635D-1" descr="C:/Users/QS036/AppData/Local/Temp/wps.YqqADOwps"/>
          <p:cNvPicPr>
            <a:picLocks noChangeAspect="1"/>
          </p:cNvPicPr>
          <p:nvPr/>
        </p:nvPicPr>
        <p:blipFill>
          <a:blip r:embed="rId9"/>
          <a:stretch>
            <a:fillRect/>
          </a:stretch>
        </p:blipFill>
        <p:spPr>
          <a:xfrm>
            <a:off x="9701530" y="412115"/>
            <a:ext cx="2163445" cy="1161415"/>
          </a:xfrm>
          <a:prstGeom prst="rect">
            <a:avLst/>
          </a:prstGeom>
          <a:noFill/>
          <a:ln>
            <a:noFill/>
          </a:ln>
        </p:spPr>
      </p:pic>
      <p:sp>
        <p:nvSpPr>
          <p:cNvPr id="17" name="文本框 16"/>
          <p:cNvSpPr txBox="1"/>
          <p:nvPr/>
        </p:nvSpPr>
        <p:spPr>
          <a:xfrm>
            <a:off x="3529330" y="4493895"/>
            <a:ext cx="1056640" cy="213995"/>
          </a:xfrm>
          <a:prstGeom prst="rect">
            <a:avLst/>
          </a:prstGeom>
          <a:solidFill>
            <a:schemeClr val="bg1"/>
          </a:solidFill>
        </p:spPr>
        <p:txBody>
          <a:bodyPr wrap="square" rtlCol="0">
            <a:spAutoFit/>
          </a:bodyPr>
          <a:lstStyle/>
          <a:p>
            <a:pPr algn="r"/>
            <a:r>
              <a:rPr lang="en-US" altLang="zh-CN" sz="800" b="1">
                <a:solidFill>
                  <a:schemeClr val="tx1"/>
                </a:solidFill>
                <a:latin typeface="微软雅黑" panose="020B0503020204020204" charset="-122"/>
                <a:ea typeface="微软雅黑" panose="020B0503020204020204" charset="-122"/>
              </a:rPr>
              <a:t>Power plug</a:t>
            </a:r>
          </a:p>
        </p:txBody>
      </p:sp>
      <p:sp>
        <p:nvSpPr>
          <p:cNvPr id="19" name="文本框 18"/>
          <p:cNvSpPr txBox="1"/>
          <p:nvPr/>
        </p:nvSpPr>
        <p:spPr>
          <a:xfrm>
            <a:off x="5266690" y="4285615"/>
            <a:ext cx="777875" cy="317500"/>
          </a:xfrm>
          <a:prstGeom prst="rect">
            <a:avLst/>
          </a:prstGeom>
          <a:solidFill>
            <a:schemeClr val="bg1"/>
          </a:solidFill>
        </p:spPr>
        <p:txBody>
          <a:bodyPr wrap="square" rtlCol="0">
            <a:noAutofit/>
          </a:bodyPr>
          <a:lstStyle/>
          <a:p>
            <a:pPr algn="ctr"/>
            <a:r>
              <a:rPr lang="en-US" altLang="zh-CN" sz="800" b="1">
                <a:solidFill>
                  <a:schemeClr val="tx1"/>
                </a:solidFill>
                <a:latin typeface="微软雅黑" panose="020B0503020204020204" charset="-122"/>
                <a:ea typeface="微软雅黑" panose="020B0503020204020204" charset="-122"/>
              </a:rPr>
              <a:t>Emergency stop switch</a:t>
            </a:r>
          </a:p>
        </p:txBody>
      </p:sp>
      <p:sp>
        <p:nvSpPr>
          <p:cNvPr id="26" name="文本框 25"/>
          <p:cNvSpPr txBox="1"/>
          <p:nvPr/>
        </p:nvSpPr>
        <p:spPr>
          <a:xfrm>
            <a:off x="4975860" y="4603115"/>
            <a:ext cx="750570" cy="221615"/>
          </a:xfrm>
          <a:prstGeom prst="rect">
            <a:avLst/>
          </a:prstGeom>
          <a:solidFill>
            <a:schemeClr val="bg1"/>
          </a:solidFill>
        </p:spPr>
        <p:txBody>
          <a:bodyPr wrap="square" rtlCol="0">
            <a:noAutofit/>
          </a:bodyPr>
          <a:lstStyle/>
          <a:p>
            <a:pPr algn="ctr"/>
            <a:r>
              <a:rPr lang="en-US" altLang="zh-CN" sz="800" b="1">
                <a:solidFill>
                  <a:schemeClr val="tx1"/>
                </a:solidFill>
                <a:latin typeface="微软雅黑" panose="020B0503020204020204" charset="-122"/>
                <a:ea typeface="微软雅黑" panose="020B0503020204020204" charset="-122"/>
              </a:rPr>
              <a:t>Key switch</a:t>
            </a:r>
          </a:p>
        </p:txBody>
      </p:sp>
      <p:pic>
        <p:nvPicPr>
          <p:cNvPr id="56" name="图片 2"/>
          <p:cNvPicPr>
            <a:picLocks noChangeAspect="1"/>
          </p:cNvPicPr>
          <p:nvPr/>
        </p:nvPicPr>
        <p:blipFill>
          <a:blip r:embed="rId10"/>
          <a:stretch>
            <a:fillRect/>
          </a:stretch>
        </p:blipFill>
        <p:spPr>
          <a:xfrm>
            <a:off x="3354705" y="914400"/>
            <a:ext cx="2532380" cy="208978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3743398" name="图片 1073743397"/>
          <p:cNvPicPr>
            <a:picLocks noChangeAspect="1"/>
          </p:cNvPicPr>
          <p:nvPr/>
        </p:nvPicPr>
        <p:blipFill>
          <a:blip r:embed="rId2"/>
          <a:srcRect r="21140" b="-1230"/>
          <a:stretch>
            <a:fillRect/>
          </a:stretch>
        </p:blipFill>
        <p:spPr>
          <a:xfrm>
            <a:off x="3294380" y="326390"/>
            <a:ext cx="2063750" cy="1194435"/>
          </a:xfrm>
          <a:prstGeom prst="rect">
            <a:avLst/>
          </a:prstGeom>
          <a:noFill/>
          <a:ln w="9525">
            <a:noFill/>
          </a:ln>
        </p:spPr>
      </p:pic>
      <p:sp>
        <p:nvSpPr>
          <p:cNvPr id="2" name="矩形 1"/>
          <p:cNvSpPr/>
          <p:nvPr/>
        </p:nvSpPr>
        <p:spPr>
          <a:xfrm>
            <a:off x="-3810" y="7620"/>
            <a:ext cx="6049010" cy="684784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142990" y="5080"/>
            <a:ext cx="6049010" cy="684784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38455" y="326390"/>
            <a:ext cx="2873375" cy="1322070"/>
          </a:xfrm>
          <a:prstGeom prst="rect">
            <a:avLst/>
          </a:prstGeom>
          <a:noFill/>
        </p:spPr>
        <p:txBody>
          <a:bodyPr wrap="square" rtlCol="0">
            <a:spAutoFit/>
          </a:bodyPr>
          <a:lstStyle/>
          <a:p>
            <a:r>
              <a:rPr lang="zh-CN" altLang="en-US" sz="1000" b="1">
                <a:latin typeface="微软雅黑" panose="020B0503020204020204" charset="-122"/>
                <a:ea typeface="微软雅黑" panose="020B0503020204020204" charset="-122"/>
                <a:cs typeface="微软雅黑" panose="020B0503020204020204" charset="-122"/>
                <a:sym typeface="+mn-ea"/>
              </a:rPr>
              <a:t>J.   </a:t>
            </a:r>
            <a:r>
              <a:rPr lang="en-US" altLang="zh-CN" sz="1000" b="1">
                <a:latin typeface="微软雅黑" panose="020B0503020204020204" charset="-122"/>
                <a:ea typeface="微软雅黑" panose="020B0503020204020204" charset="-122"/>
                <a:cs typeface="微软雅黑" panose="020B0503020204020204" charset="-122"/>
                <a:sym typeface="+mn-ea"/>
              </a:rPr>
              <a:t>Turning</a:t>
            </a:r>
            <a:endParaRPr lang="en-US" altLang="zh-CN" sz="1000" b="1">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sym typeface="+mn-ea"/>
              </a:rPr>
              <a:t> </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sym typeface="+mn-ea"/>
              </a:rPr>
              <a:t>You can control the steering by moving the control handle from side to side. For example, this diagram shows the direction the truck can turn when the control handle is moved to the approximate position shown (as shown in Figure 6).</a:t>
            </a:r>
          </a:p>
        </p:txBody>
      </p:sp>
      <p:grpSp>
        <p:nvGrpSpPr>
          <p:cNvPr id="36" name="组合 35"/>
          <p:cNvGrpSpPr/>
          <p:nvPr/>
        </p:nvGrpSpPr>
        <p:grpSpPr>
          <a:xfrm>
            <a:off x="337820" y="1741170"/>
            <a:ext cx="2588260" cy="275590"/>
            <a:chOff x="10145" y="5286"/>
            <a:chExt cx="4076" cy="434"/>
          </a:xfrm>
        </p:grpSpPr>
        <p:sp>
          <p:nvSpPr>
            <p:cNvPr id="21" name="文本框 20"/>
            <p:cNvSpPr txBox="1"/>
            <p:nvPr/>
          </p:nvSpPr>
          <p:spPr>
            <a:xfrm>
              <a:off x="10922" y="5286"/>
              <a:ext cx="3299" cy="434"/>
            </a:xfrm>
            <a:prstGeom prst="rect">
              <a:avLst/>
            </a:prstGeom>
            <a:noFill/>
          </p:spPr>
          <p:txBody>
            <a:bodyPr wrap="square" rtlCol="0">
              <a:spAutoFit/>
            </a:bodyPr>
            <a:lstStyle/>
            <a:p>
              <a:r>
                <a:rPr lang="zh-CN" altLang="en-US" sz="1200" b="1">
                  <a:latin typeface="微软雅黑" panose="020B0503020204020204" charset="-122"/>
                  <a:ea typeface="微软雅黑" panose="020B0503020204020204" charset="-122"/>
                  <a:sym typeface="+mn-ea"/>
                </a:rPr>
                <a:t>Know the danger</a:t>
              </a:r>
              <a:endParaRPr lang="zh-CN" altLang="en-US" sz="1200" b="1">
                <a:latin typeface="微软雅黑" panose="020B0503020204020204" charset="-122"/>
                <a:ea typeface="微软雅黑" panose="020B0503020204020204" charset="-122"/>
              </a:endParaRPr>
            </a:p>
          </p:txBody>
        </p:sp>
        <p:pic>
          <p:nvPicPr>
            <p:cNvPr id="29" name="图片 28" descr="图片27"/>
            <p:cNvPicPr>
              <a:picLocks noChangeAspect="1"/>
            </p:cNvPicPr>
            <p:nvPr/>
          </p:nvPicPr>
          <p:blipFill>
            <a:blip r:embed="rId3"/>
            <a:stretch>
              <a:fillRect/>
            </a:stretch>
          </p:blipFill>
          <p:spPr>
            <a:xfrm>
              <a:off x="10145" y="5286"/>
              <a:ext cx="554" cy="434"/>
            </a:xfrm>
            <a:prstGeom prst="rect">
              <a:avLst/>
            </a:prstGeom>
          </p:spPr>
        </p:pic>
      </p:grpSp>
      <p:sp>
        <p:nvSpPr>
          <p:cNvPr id="5" name="文本框 4"/>
          <p:cNvSpPr txBox="1"/>
          <p:nvPr/>
        </p:nvSpPr>
        <p:spPr>
          <a:xfrm>
            <a:off x="337820" y="2279015"/>
            <a:ext cx="2873375" cy="1168400"/>
          </a:xfrm>
          <a:prstGeom prst="rect">
            <a:avLst/>
          </a:prstGeom>
          <a:noFill/>
        </p:spPr>
        <p:txBody>
          <a:bodyPr wrap="square" rtlCol="0">
            <a:spAutoFit/>
          </a:bodyPr>
          <a:lstStyle/>
          <a:p>
            <a:r>
              <a:rPr lang="zh-CN" altLang="en-US" sz="1000" b="1">
                <a:latin typeface="微软雅黑" panose="020B0503020204020204" charset="-122"/>
                <a:ea typeface="微软雅黑" panose="020B0503020204020204" charset="-122"/>
                <a:cs typeface="微软雅黑" panose="020B0503020204020204" charset="-122"/>
                <a:sym typeface="+mn-ea"/>
              </a:rPr>
              <a:t>a.  Drive steering</a:t>
            </a:r>
            <a:endParaRPr lang="zh-CN" altLang="en-US" sz="1000" b="1">
              <a:latin typeface="微软雅黑" panose="020B0503020204020204" charset="-122"/>
              <a:ea typeface="微软雅黑" panose="020B0503020204020204" charset="-122"/>
              <a:cs typeface="微软雅黑" panose="020B0503020204020204" charset="-122"/>
            </a:endParaRPr>
          </a:p>
          <a:p>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sym typeface="+mn-ea"/>
              </a:rPr>
              <a:t>Turn carefully when driving the </a:t>
            </a:r>
            <a:r>
              <a:rPr lang="en-US" altLang="zh-CN" sz="1000">
                <a:latin typeface="微软雅黑" panose="020B0503020204020204" charset="-122"/>
                <a:ea typeface="微软雅黑" panose="020B0503020204020204" charset="-122"/>
                <a:cs typeface="微软雅黑" panose="020B0503020204020204" charset="-122"/>
                <a:sym typeface="+mn-ea"/>
              </a:rPr>
              <a:t>truck</a:t>
            </a:r>
            <a:r>
              <a:rPr lang="zh-CN" altLang="en-US" sz="1000">
                <a:latin typeface="微软雅黑" panose="020B0503020204020204" charset="-122"/>
                <a:ea typeface="微软雅黑" panose="020B0503020204020204" charset="-122"/>
                <a:cs typeface="微软雅黑" panose="020B0503020204020204" charset="-122"/>
                <a:sym typeface="+mn-ea"/>
              </a:rPr>
              <a:t>. The power plant will swing in the opposite direction. Make sure you have space and be aware of people in the area.</a:t>
            </a:r>
            <a:r>
              <a:rPr lang="en-US" altLang="zh-CN" sz="1000">
                <a:latin typeface="微软雅黑" panose="020B0503020204020204" charset="-122"/>
                <a:ea typeface="微软雅黑" panose="020B0503020204020204" charset="-122"/>
                <a:cs typeface="微软雅黑" panose="020B0503020204020204" charset="-122"/>
                <a:sym typeface="+mn-ea"/>
              </a:rPr>
              <a:t> </a:t>
            </a:r>
            <a:r>
              <a:rPr lang="zh-CN" altLang="en-US" sz="1000">
                <a:latin typeface="微软雅黑" panose="020B0503020204020204" charset="-122"/>
                <a:ea typeface="微软雅黑" panose="020B0503020204020204" charset="-122"/>
                <a:cs typeface="微软雅黑" panose="020B0503020204020204" charset="-122"/>
                <a:sym typeface="+mn-ea"/>
              </a:rPr>
              <a:t>(as shown in Figure 7)</a:t>
            </a:r>
          </a:p>
        </p:txBody>
      </p:sp>
      <p:sp>
        <p:nvSpPr>
          <p:cNvPr id="7" name="文本框 6"/>
          <p:cNvSpPr txBox="1"/>
          <p:nvPr/>
        </p:nvSpPr>
        <p:spPr>
          <a:xfrm>
            <a:off x="337185" y="3672840"/>
            <a:ext cx="2874010" cy="1322070"/>
          </a:xfrm>
          <a:prstGeom prst="rect">
            <a:avLst/>
          </a:prstGeom>
          <a:noFill/>
        </p:spPr>
        <p:txBody>
          <a:bodyPr wrap="square" rtlCol="0">
            <a:spAutoFit/>
          </a:bodyPr>
          <a:lstStyle/>
          <a:p>
            <a:r>
              <a:rPr lang="zh-CN" altLang="en-US" sz="1000" b="1">
                <a:latin typeface="微软雅黑" panose="020B0503020204020204" charset="-122"/>
                <a:ea typeface="微软雅黑" panose="020B0503020204020204" charset="-122"/>
                <a:cs typeface="微软雅黑" panose="020B0503020204020204" charset="-122"/>
                <a:sym typeface="+mn-ea"/>
              </a:rPr>
              <a:t>b.  Slippery ground, slow driving</a:t>
            </a:r>
            <a:endParaRPr lang="zh-CN" altLang="en-US" sz="1000" b="1">
              <a:latin typeface="微软雅黑" panose="020B0503020204020204" charset="-122"/>
              <a:ea typeface="微软雅黑" panose="020B0503020204020204" charset="-122"/>
              <a:cs typeface="微软雅黑" panose="020B0503020204020204" charset="-122"/>
            </a:endParaRPr>
          </a:p>
          <a:p>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sym typeface="+mn-ea"/>
              </a:rPr>
              <a:t>Powder or liquid spills can lead to slippery floors. Slow down or you may lose control of steering and braking. Be careful and allow longer parking distances. Do not run over objects on the floor</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sym typeface="+mn-ea"/>
              </a:rPr>
              <a:t> (as shown in Figure 8)</a:t>
            </a:r>
          </a:p>
        </p:txBody>
      </p:sp>
      <p:sp>
        <p:nvSpPr>
          <p:cNvPr id="8" name="文本框 7"/>
          <p:cNvSpPr txBox="1"/>
          <p:nvPr/>
        </p:nvSpPr>
        <p:spPr>
          <a:xfrm>
            <a:off x="338455" y="5220970"/>
            <a:ext cx="2955925" cy="1014730"/>
          </a:xfrm>
          <a:prstGeom prst="rect">
            <a:avLst/>
          </a:prstGeom>
          <a:noFill/>
        </p:spPr>
        <p:txBody>
          <a:bodyPr wrap="square" rtlCol="0">
            <a:spAutoFit/>
          </a:bodyPr>
          <a:lstStyle/>
          <a:p>
            <a:r>
              <a:rPr lang="zh-CN" altLang="en-US" sz="1000" b="1">
                <a:latin typeface="微软雅黑" panose="020B0503020204020204" charset="-122"/>
                <a:ea typeface="微软雅黑" panose="020B0503020204020204" charset="-122"/>
                <a:cs typeface="微软雅黑" panose="020B0503020204020204" charset="-122"/>
                <a:sym typeface="+mn-ea"/>
              </a:rPr>
              <a:t>K.  </a:t>
            </a:r>
            <a:r>
              <a:rPr lang="en-US" altLang="zh-CN" sz="1000" b="1">
                <a:latin typeface="微软雅黑" panose="020B0503020204020204" charset="-122"/>
                <a:ea typeface="微软雅黑" panose="020B0503020204020204" charset="-122"/>
                <a:cs typeface="微软雅黑" panose="020B0503020204020204" charset="-122"/>
                <a:sym typeface="+mn-ea"/>
              </a:rPr>
              <a:t>Driving</a:t>
            </a:r>
            <a:endParaRPr lang="en-US" altLang="zh-CN" sz="1000" b="1">
              <a:latin typeface="微软雅黑" panose="020B0503020204020204" charset="-122"/>
              <a:ea typeface="微软雅黑" panose="020B0503020204020204" charset="-122"/>
              <a:cs typeface="微软雅黑" panose="020B0503020204020204" charset="-122"/>
            </a:endParaRPr>
          </a:p>
          <a:p>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sym typeface="+mn-ea"/>
              </a:rPr>
              <a:t>Push the forward/backward </a:t>
            </a:r>
            <a:r>
              <a:rPr lang="en-US" altLang="zh-CN" sz="1000">
                <a:latin typeface="微软雅黑" panose="020B0503020204020204" charset="-122"/>
                <a:ea typeface="微软雅黑" panose="020B0503020204020204" charset="-122"/>
                <a:cs typeface="微软雅黑" panose="020B0503020204020204" charset="-122"/>
                <a:sym typeface="+mn-ea"/>
              </a:rPr>
              <a:t>button</a:t>
            </a:r>
            <a:r>
              <a:rPr lang="zh-CN" altLang="en-US" sz="1000">
                <a:latin typeface="微软雅黑" panose="020B0503020204020204" charset="-122"/>
                <a:ea typeface="微软雅黑" panose="020B0503020204020204" charset="-122"/>
                <a:cs typeface="微软雅黑" panose="020B0503020204020204" charset="-122"/>
                <a:sym typeface="+mn-ea"/>
              </a:rPr>
              <a:t> in the direction you want to travel. The further the </a:t>
            </a:r>
            <a:r>
              <a:rPr lang="en-US" altLang="zh-CN" sz="1000">
                <a:latin typeface="微软雅黑" panose="020B0503020204020204" charset="-122"/>
                <a:ea typeface="微软雅黑" panose="020B0503020204020204" charset="-122"/>
                <a:cs typeface="微软雅黑" panose="020B0503020204020204" charset="-122"/>
                <a:sym typeface="+mn-ea"/>
              </a:rPr>
              <a:t>button</a:t>
            </a:r>
            <a:r>
              <a:rPr lang="zh-CN" altLang="en-US" sz="1000">
                <a:latin typeface="微软雅黑" panose="020B0503020204020204" charset="-122"/>
                <a:ea typeface="微软雅黑" panose="020B0503020204020204" charset="-122"/>
                <a:cs typeface="微软雅黑" panose="020B0503020204020204" charset="-122"/>
                <a:sym typeface="+mn-ea"/>
              </a:rPr>
              <a:t> moves from the neutral position, the faster the truck moves. (as shown in Figure 9)</a:t>
            </a:r>
          </a:p>
        </p:txBody>
      </p:sp>
      <p:sp>
        <p:nvSpPr>
          <p:cNvPr id="11" name="文本框 10"/>
          <p:cNvSpPr txBox="1"/>
          <p:nvPr/>
        </p:nvSpPr>
        <p:spPr>
          <a:xfrm>
            <a:off x="6414770" y="316865"/>
            <a:ext cx="4878070" cy="460375"/>
          </a:xfrm>
          <a:prstGeom prst="rect">
            <a:avLst/>
          </a:prstGeom>
          <a:noFill/>
        </p:spPr>
        <p:txBody>
          <a:bodyPr wrap="square" rtlCol="0">
            <a:spAutoFit/>
          </a:bodyPr>
          <a:lstStyle/>
          <a:p>
            <a:pPr algn="ctr"/>
            <a:r>
              <a:rPr lang="en-US" altLang="zh-CN" sz="2400" b="1" dirty="0">
                <a:solidFill>
                  <a:srgbClr val="CC5C3E"/>
                </a:solidFill>
                <a:latin typeface="微软雅黑" panose="020B0503020204020204" charset="-122"/>
                <a:ea typeface="微软雅黑" panose="020B0503020204020204" charset="-122"/>
                <a:cs typeface="微软雅黑" panose="020B0503020204020204" charset="-122"/>
                <a:sym typeface="+mn-ea"/>
              </a:rPr>
              <a:t>9.</a:t>
            </a:r>
            <a:r>
              <a:rPr lang="zh-CN" altLang="en-US" sz="2400" b="1" dirty="0">
                <a:solidFill>
                  <a:srgbClr val="CC5C3E"/>
                </a:solidFill>
                <a:latin typeface="微软雅黑" panose="020B0503020204020204" charset="-122"/>
                <a:ea typeface="微软雅黑" panose="020B0503020204020204" charset="-122"/>
                <a:cs typeface="微软雅黑" panose="020B0503020204020204" charset="-122"/>
                <a:sym typeface="+mn-ea"/>
              </a:rPr>
              <a:t> </a:t>
            </a:r>
            <a:r>
              <a:rPr lang="zh-CN" altLang="en-US" sz="2400" b="1" dirty="0">
                <a:solidFill>
                  <a:srgbClr val="CC5C3E"/>
                </a:solidFill>
                <a:latin typeface="Arial" panose="020B0604020202020204" pitchFamily="34" charset="0"/>
                <a:ea typeface="微软雅黑" panose="020B0503020204020204" charset="-122"/>
                <a:cs typeface="Arial" panose="020B0604020202020204" pitchFamily="34" charset="0"/>
                <a:sym typeface="+mn-ea"/>
              </a:rPr>
              <a:t>Routine safety inspection</a:t>
            </a:r>
            <a:endParaRPr lang="zh-CN" altLang="en-US" sz="2400" b="1" dirty="0">
              <a:solidFill>
                <a:srgbClr val="CC5C3E"/>
              </a:solidFill>
              <a:latin typeface="微软雅黑" panose="020B0503020204020204" charset="-122"/>
              <a:ea typeface="微软雅黑" panose="020B0503020204020204" charset="-122"/>
              <a:cs typeface="微软雅黑" panose="020B0503020204020204" charset="-122"/>
            </a:endParaRPr>
          </a:p>
        </p:txBody>
      </p:sp>
      <p:sp>
        <p:nvSpPr>
          <p:cNvPr id="20" name="文本框 19"/>
          <p:cNvSpPr txBox="1"/>
          <p:nvPr/>
        </p:nvSpPr>
        <p:spPr>
          <a:xfrm>
            <a:off x="6415405" y="904875"/>
            <a:ext cx="4877435" cy="460375"/>
          </a:xfrm>
          <a:prstGeom prst="rect">
            <a:avLst/>
          </a:prstGeom>
          <a:noFill/>
        </p:spPr>
        <p:txBody>
          <a:bodyPr wrap="square" rtlCol="0">
            <a:spAutoFit/>
          </a:bodyPr>
          <a:lstStyle/>
          <a:p>
            <a:pPr algn="ctr"/>
            <a:r>
              <a:rPr lang="zh-CN" altLang="en-US" sz="1200" b="1">
                <a:latin typeface="微软雅黑" panose="020B0503020204020204" charset="-122"/>
                <a:ea typeface="微软雅黑" panose="020B0503020204020204" charset="-122"/>
                <a:sym typeface="+mn-ea"/>
              </a:rPr>
              <a:t>Check your truck before you start work</a:t>
            </a:r>
            <a:endParaRPr lang="zh-CN" altLang="en-US" sz="1200" b="1">
              <a:latin typeface="微软雅黑" panose="020B0503020204020204" charset="-122"/>
              <a:ea typeface="微软雅黑" panose="020B0503020204020204" charset="-122"/>
            </a:endParaRPr>
          </a:p>
          <a:p>
            <a:pPr algn="ctr"/>
            <a:r>
              <a:rPr lang="zh-CN" altLang="en-US" sz="1200" b="1">
                <a:latin typeface="微软雅黑" panose="020B0503020204020204" charset="-122"/>
                <a:ea typeface="微软雅黑" panose="020B0503020204020204" charset="-122"/>
                <a:sym typeface="+mn-ea"/>
              </a:rPr>
              <a:t>You must ensure that your truck is safe to use</a:t>
            </a:r>
            <a:endParaRPr lang="zh-CN" altLang="en-US" sz="1200" b="1">
              <a:solidFill>
                <a:srgbClr val="C00000"/>
              </a:solidFill>
              <a:latin typeface="微软雅黑" panose="020B0503020204020204" charset="-122"/>
              <a:ea typeface="微软雅黑" panose="020B0503020204020204" charset="-122"/>
            </a:endParaRPr>
          </a:p>
        </p:txBody>
      </p:sp>
      <p:sp>
        <p:nvSpPr>
          <p:cNvPr id="23" name="文本框 22"/>
          <p:cNvSpPr txBox="1"/>
          <p:nvPr/>
        </p:nvSpPr>
        <p:spPr>
          <a:xfrm>
            <a:off x="6414770" y="1509395"/>
            <a:ext cx="4877435" cy="1938020"/>
          </a:xfrm>
          <a:prstGeom prst="rect">
            <a:avLst/>
          </a:prstGeom>
          <a:noFill/>
        </p:spPr>
        <p:txBody>
          <a:bodyPr wrap="square" rtlCol="0">
            <a:spAutoFit/>
          </a:bodyPr>
          <a:lstStyle/>
          <a:p>
            <a:r>
              <a:rPr lang="en-US" altLang="zh-CN" sz="1000" b="1">
                <a:latin typeface="微软雅黑" panose="020B0503020204020204" charset="-122"/>
                <a:ea typeface="微软雅黑" panose="020B0503020204020204" charset="-122"/>
                <a:cs typeface="微软雅黑" panose="020B0503020204020204" charset="-122"/>
                <a:sym typeface="+mn-ea"/>
              </a:rPr>
              <a:t>1</a:t>
            </a:r>
            <a:r>
              <a:rPr lang="zh-CN" altLang="en-US" sz="1000" b="1">
                <a:latin typeface="微软雅黑" panose="020B0503020204020204" charset="-122"/>
                <a:ea typeface="微软雅黑" panose="020B0503020204020204" charset="-122"/>
                <a:cs typeface="微软雅黑" panose="020B0503020204020204" charset="-122"/>
                <a:sym typeface="+mn-ea"/>
              </a:rPr>
              <a:t>. Walk around your </a:t>
            </a:r>
            <a:r>
              <a:rPr lang="en-US" altLang="zh-CN" sz="1000" b="1">
                <a:latin typeface="微软雅黑" panose="020B0503020204020204" charset="-122"/>
                <a:ea typeface="微软雅黑" panose="020B0503020204020204" charset="-122"/>
                <a:cs typeface="微软雅黑" panose="020B0503020204020204" charset="-122"/>
                <a:sym typeface="+mn-ea"/>
              </a:rPr>
              <a:t>truck</a:t>
            </a:r>
            <a:r>
              <a:rPr lang="zh-CN" altLang="en-US" sz="1000" b="1">
                <a:latin typeface="微软雅黑" panose="020B0503020204020204" charset="-122"/>
                <a:ea typeface="微软雅黑" panose="020B0503020204020204" charset="-122"/>
                <a:cs typeface="微软雅黑" panose="020B0503020204020204" charset="-122"/>
                <a:sym typeface="+mn-ea"/>
              </a:rPr>
              <a:t> and check it out.</a:t>
            </a:r>
            <a:endParaRPr lang="zh-CN" altLang="en-US" sz="1000" b="1">
              <a:latin typeface="微软雅黑" panose="020B0503020204020204" charset="-122"/>
              <a:ea typeface="微软雅黑" panose="020B0503020204020204" charset="-122"/>
              <a:cs typeface="微软雅黑" panose="020B0503020204020204" charset="-122"/>
            </a:endParaRPr>
          </a:p>
          <a:p>
            <a:endParaRPr lang="zh-CN" altLang="en-US" sz="1000" b="1">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sym typeface="+mn-ea"/>
              </a:rPr>
              <a:t>Make sure the battery is charged Do not use a flame to check the battery.</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sym typeface="+mn-ea"/>
              </a:rPr>
              <a:t>Make sure battery cables and connectors are not damaged or corroded.</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sym typeface="+mn-ea"/>
              </a:rPr>
              <a:t>View all wheel conditions.</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sym typeface="+mn-ea"/>
              </a:rPr>
              <a:t>Clean the control handle.</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sym typeface="+mn-ea"/>
              </a:rPr>
              <a:t>Make sure the two front forks are straight and not cracked or badly worn.</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sym typeface="+mn-ea"/>
              </a:rPr>
              <a:t>If your truck has this option, make sure the load backrest is in place and secured.</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sym typeface="+mn-ea"/>
              </a:rPr>
              <a:t>Make sure there are no signs of hydraulic leaks under the truck.</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sym typeface="+mn-ea"/>
              </a:rPr>
              <a:t>Test horn</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sym typeface="+mn-ea"/>
              </a:rPr>
              <a:t>Make sure all controls run smoothly.</a:t>
            </a:r>
          </a:p>
        </p:txBody>
      </p:sp>
      <p:sp>
        <p:nvSpPr>
          <p:cNvPr id="24" name="文本框 23"/>
          <p:cNvSpPr txBox="1"/>
          <p:nvPr/>
        </p:nvSpPr>
        <p:spPr>
          <a:xfrm>
            <a:off x="6414770" y="3863975"/>
            <a:ext cx="4878070" cy="2091690"/>
          </a:xfrm>
          <a:prstGeom prst="rect">
            <a:avLst/>
          </a:prstGeom>
          <a:noFill/>
        </p:spPr>
        <p:txBody>
          <a:bodyPr wrap="square" rtlCol="0">
            <a:spAutoFit/>
          </a:bodyPr>
          <a:lstStyle/>
          <a:p>
            <a:r>
              <a:rPr lang="zh-CN" altLang="en-US" sz="1000" b="1">
                <a:latin typeface="微软雅黑" panose="020B0503020204020204" charset="-122"/>
                <a:ea typeface="微软雅黑" panose="020B0503020204020204" charset="-122"/>
                <a:cs typeface="微软雅黑" panose="020B0503020204020204" charset="-122"/>
                <a:sym typeface="+mn-ea"/>
              </a:rPr>
              <a:t>2.Test your </a:t>
            </a:r>
            <a:r>
              <a:rPr lang="en-US" altLang="zh-CN" sz="1000" b="1">
                <a:latin typeface="微软雅黑" panose="020B0503020204020204" charset="-122"/>
                <a:ea typeface="微软雅黑" panose="020B0503020204020204" charset="-122"/>
                <a:cs typeface="微软雅黑" panose="020B0503020204020204" charset="-122"/>
                <a:sym typeface="+mn-ea"/>
              </a:rPr>
              <a:t>truck</a:t>
            </a:r>
            <a:r>
              <a:rPr lang="zh-CN" altLang="en-US" sz="1000" b="1">
                <a:latin typeface="微软雅黑" panose="020B0503020204020204" charset="-122"/>
                <a:ea typeface="微软雅黑" panose="020B0503020204020204" charset="-122"/>
                <a:cs typeface="微软雅黑" panose="020B0503020204020204" charset="-122"/>
                <a:sym typeface="+mn-ea"/>
              </a:rPr>
              <a:t> in an uncrowded area.</a:t>
            </a:r>
            <a:endParaRPr lang="zh-CN" altLang="en-US" sz="1000" b="1">
              <a:latin typeface="微软雅黑" panose="020B0503020204020204" charset="-122"/>
              <a:ea typeface="微软雅黑" panose="020B0503020204020204" charset="-122"/>
              <a:cs typeface="微软雅黑" panose="020B0503020204020204" charset="-122"/>
            </a:endParaRPr>
          </a:p>
          <a:p>
            <a:endParaRPr lang="zh-CN" altLang="en-US" sz="1000" b="1">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sym typeface="+mn-ea"/>
              </a:rPr>
              <a:t>Test hydraulic function.</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sym typeface="+mn-ea"/>
              </a:rPr>
              <a:t>Check the steering.</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sym typeface="+mn-ea"/>
              </a:rPr>
              <a:t>Operate the truck slowly in both directions.</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sym typeface="+mn-ea"/>
              </a:rPr>
              <a:t>Operate at full speed forward and backward.</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sym typeface="+mn-ea"/>
              </a:rPr>
              <a:t>Check forward and backward braking distances. Load size and floor conditions affect these distances.</a:t>
            </a:r>
            <a:endParaRPr lang="zh-CN" altLang="en-US" sz="1000">
              <a:latin typeface="微软雅黑" panose="020B0503020204020204" charset="-122"/>
              <a:ea typeface="微软雅黑" panose="020B0503020204020204" charset="-122"/>
              <a:cs typeface="微软雅黑" panose="020B0503020204020204" charset="-122"/>
            </a:endParaRPr>
          </a:p>
          <a:p>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sym typeface="+mn-ea"/>
              </a:rPr>
              <a:t>Know the distance needed to stop before you start working. If the braking distance is too long to stop safely, do not use the truck.</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sym typeface="+mn-ea"/>
              </a:rPr>
              <a:t>If anything doesn't look, work, or feel right, don't use the truck. Report problems to your supervisor.</a:t>
            </a:r>
            <a:endParaRPr lang="zh-CN" altLang="en-US" sz="1200">
              <a:latin typeface="微软雅黑" panose="020B0503020204020204" charset="-122"/>
              <a:ea typeface="微软雅黑" panose="020B0503020204020204" charset="-122"/>
              <a:cs typeface="微软雅黑" panose="020B0503020204020204" charset="-122"/>
            </a:endParaRPr>
          </a:p>
        </p:txBody>
      </p:sp>
      <p:sp>
        <p:nvSpPr>
          <p:cNvPr id="15" name="文本框 14"/>
          <p:cNvSpPr txBox="1"/>
          <p:nvPr/>
        </p:nvSpPr>
        <p:spPr>
          <a:xfrm>
            <a:off x="3293745" y="1365250"/>
            <a:ext cx="2371725" cy="245110"/>
          </a:xfrm>
          <a:prstGeom prst="rect">
            <a:avLst/>
          </a:prstGeom>
          <a:noFill/>
        </p:spPr>
        <p:txBody>
          <a:bodyPr wrap="square" rtlCol="0">
            <a:spAutoFit/>
          </a:bodyPr>
          <a:lstStyle/>
          <a:p>
            <a:pPr algn="ctr"/>
            <a:r>
              <a:rPr lang="en-US" altLang="zh-CN" sz="1000">
                <a:latin typeface="微软雅黑" panose="020B0503020204020204" charset="-122"/>
                <a:ea typeface="微软雅黑" panose="020B0503020204020204" charset="-122"/>
                <a:sym typeface="+mn-ea"/>
              </a:rPr>
              <a:t>Figure 6</a:t>
            </a:r>
          </a:p>
        </p:txBody>
      </p:sp>
      <p:sp>
        <p:nvSpPr>
          <p:cNvPr id="12" name="文本框 11"/>
          <p:cNvSpPr txBox="1"/>
          <p:nvPr/>
        </p:nvSpPr>
        <p:spPr>
          <a:xfrm>
            <a:off x="3295015" y="3046095"/>
            <a:ext cx="2371725" cy="245110"/>
          </a:xfrm>
          <a:prstGeom prst="rect">
            <a:avLst/>
          </a:prstGeom>
          <a:noFill/>
        </p:spPr>
        <p:txBody>
          <a:bodyPr wrap="square" rtlCol="0">
            <a:spAutoFit/>
          </a:bodyPr>
          <a:lstStyle/>
          <a:p>
            <a:pPr algn="ctr"/>
            <a:r>
              <a:rPr lang="en-US" altLang="zh-CN" sz="1000">
                <a:latin typeface="微软雅黑" panose="020B0503020204020204" charset="-122"/>
                <a:ea typeface="微软雅黑" panose="020B0503020204020204" charset="-122"/>
                <a:sym typeface="+mn-ea"/>
              </a:rPr>
              <a:t>Figure 7</a:t>
            </a:r>
          </a:p>
        </p:txBody>
      </p:sp>
      <p:grpSp>
        <p:nvGrpSpPr>
          <p:cNvPr id="6" name="组合 5"/>
          <p:cNvGrpSpPr/>
          <p:nvPr/>
        </p:nvGrpSpPr>
        <p:grpSpPr>
          <a:xfrm>
            <a:off x="3667125" y="3581400"/>
            <a:ext cx="1791970" cy="1409065"/>
            <a:chOff x="5616" y="5647"/>
            <a:chExt cx="2822" cy="2219"/>
          </a:xfrm>
        </p:grpSpPr>
        <p:pic>
          <p:nvPicPr>
            <p:cNvPr id="1073743405" name="图片 1073743404" descr="批注 2024-04-12 164108"/>
            <p:cNvPicPr>
              <a:picLocks noChangeAspect="1"/>
            </p:cNvPicPr>
            <p:nvPr/>
          </p:nvPicPr>
          <p:blipFill>
            <a:blip r:embed="rId4"/>
            <a:stretch>
              <a:fillRect/>
            </a:stretch>
          </p:blipFill>
          <p:spPr>
            <a:xfrm>
              <a:off x="5672" y="5647"/>
              <a:ext cx="2767" cy="1788"/>
            </a:xfrm>
            <a:prstGeom prst="rect">
              <a:avLst/>
            </a:prstGeom>
            <a:noFill/>
            <a:ln w="9525">
              <a:noFill/>
            </a:ln>
          </p:spPr>
        </p:pic>
        <p:sp>
          <p:nvSpPr>
            <p:cNvPr id="13" name="文本框 12"/>
            <p:cNvSpPr txBox="1"/>
            <p:nvPr/>
          </p:nvSpPr>
          <p:spPr>
            <a:xfrm>
              <a:off x="5616" y="7480"/>
              <a:ext cx="2823" cy="386"/>
            </a:xfrm>
            <a:prstGeom prst="rect">
              <a:avLst/>
            </a:prstGeom>
            <a:noFill/>
          </p:spPr>
          <p:txBody>
            <a:bodyPr wrap="square" rtlCol="0">
              <a:spAutoFit/>
            </a:bodyPr>
            <a:lstStyle/>
            <a:p>
              <a:pPr algn="ctr"/>
              <a:r>
                <a:rPr lang="en-US" altLang="zh-CN" sz="1000">
                  <a:latin typeface="微软雅黑" panose="020B0503020204020204" charset="-122"/>
                  <a:ea typeface="微软雅黑" panose="020B0503020204020204" charset="-122"/>
                  <a:sym typeface="+mn-ea"/>
                </a:rPr>
                <a:t>Figure 8</a:t>
              </a:r>
            </a:p>
          </p:txBody>
        </p:sp>
      </p:grpSp>
      <p:grpSp>
        <p:nvGrpSpPr>
          <p:cNvPr id="9" name="组合 8"/>
          <p:cNvGrpSpPr/>
          <p:nvPr/>
        </p:nvGrpSpPr>
        <p:grpSpPr>
          <a:xfrm>
            <a:off x="3566160" y="5153660"/>
            <a:ext cx="2157730" cy="1505585"/>
            <a:chOff x="5616" y="8116"/>
            <a:chExt cx="3398" cy="2371"/>
          </a:xfrm>
        </p:grpSpPr>
        <p:grpSp>
          <p:nvGrpSpPr>
            <p:cNvPr id="22" name="组合 21"/>
            <p:cNvGrpSpPr/>
            <p:nvPr/>
          </p:nvGrpSpPr>
          <p:grpSpPr>
            <a:xfrm>
              <a:off x="5660" y="8116"/>
              <a:ext cx="3354" cy="1999"/>
              <a:chOff x="5819" y="7808"/>
              <a:chExt cx="3710" cy="2389"/>
            </a:xfrm>
          </p:grpSpPr>
          <p:pic>
            <p:nvPicPr>
              <p:cNvPr id="16" name="图片 15" descr="图片33"/>
              <p:cNvPicPr>
                <a:picLocks noChangeAspect="1"/>
              </p:cNvPicPr>
              <p:nvPr/>
            </p:nvPicPr>
            <p:blipFill>
              <a:blip r:embed="rId5"/>
              <a:stretch>
                <a:fillRect/>
              </a:stretch>
            </p:blipFill>
            <p:spPr>
              <a:xfrm>
                <a:off x="5819" y="7899"/>
                <a:ext cx="2908" cy="2298"/>
              </a:xfrm>
              <a:prstGeom prst="rect">
                <a:avLst/>
              </a:prstGeom>
            </p:spPr>
          </p:pic>
          <p:sp>
            <p:nvSpPr>
              <p:cNvPr id="17" name="文本框 16"/>
              <p:cNvSpPr txBox="1"/>
              <p:nvPr/>
            </p:nvSpPr>
            <p:spPr>
              <a:xfrm>
                <a:off x="5833" y="7808"/>
                <a:ext cx="1356" cy="461"/>
              </a:xfrm>
              <a:prstGeom prst="rect">
                <a:avLst/>
              </a:prstGeom>
              <a:solidFill>
                <a:schemeClr val="bg1"/>
              </a:solidFill>
            </p:spPr>
            <p:txBody>
              <a:bodyPr wrap="square" rtlCol="0">
                <a:spAutoFit/>
              </a:bodyPr>
              <a:lstStyle/>
              <a:p>
                <a:r>
                  <a:rPr lang="en-US" altLang="zh-CN" sz="1000">
                    <a:latin typeface="微软雅黑" panose="020B0503020204020204" charset="-122"/>
                    <a:ea typeface="微软雅黑" panose="020B0503020204020204" charset="-122"/>
                  </a:rPr>
                  <a:t>Forward</a:t>
                </a:r>
              </a:p>
            </p:txBody>
          </p:sp>
          <p:sp>
            <p:nvSpPr>
              <p:cNvPr id="18" name="文本框 17"/>
              <p:cNvSpPr txBox="1"/>
              <p:nvPr/>
            </p:nvSpPr>
            <p:spPr>
              <a:xfrm>
                <a:off x="8127" y="8233"/>
                <a:ext cx="1402" cy="461"/>
              </a:xfrm>
              <a:prstGeom prst="rect">
                <a:avLst/>
              </a:prstGeom>
              <a:solidFill>
                <a:schemeClr val="bg1"/>
              </a:solidFill>
            </p:spPr>
            <p:txBody>
              <a:bodyPr wrap="square" rtlCol="0">
                <a:spAutoFit/>
              </a:bodyPr>
              <a:lstStyle/>
              <a:p>
                <a:r>
                  <a:rPr lang="en-US" altLang="zh-CN" sz="1000">
                    <a:latin typeface="微软雅黑" panose="020B0503020204020204" charset="-122"/>
                    <a:ea typeface="微软雅黑" panose="020B0503020204020204" charset="-122"/>
                  </a:rPr>
                  <a:t>Backward</a:t>
                </a:r>
              </a:p>
            </p:txBody>
          </p:sp>
        </p:grpSp>
        <p:sp>
          <p:nvSpPr>
            <p:cNvPr id="14" name="文本框 13"/>
            <p:cNvSpPr txBox="1"/>
            <p:nvPr/>
          </p:nvSpPr>
          <p:spPr>
            <a:xfrm>
              <a:off x="5616" y="10101"/>
              <a:ext cx="3306" cy="386"/>
            </a:xfrm>
            <a:prstGeom prst="rect">
              <a:avLst/>
            </a:prstGeom>
            <a:noFill/>
          </p:spPr>
          <p:txBody>
            <a:bodyPr wrap="square" rtlCol="0">
              <a:spAutoFit/>
            </a:bodyPr>
            <a:lstStyle/>
            <a:p>
              <a:pPr algn="ctr"/>
              <a:r>
                <a:rPr lang="en-US" altLang="zh-CN" sz="1000">
                  <a:latin typeface="微软雅黑" panose="020B0503020204020204" charset="-122"/>
                  <a:ea typeface="微软雅黑" panose="020B0503020204020204" charset="-122"/>
                  <a:sym typeface="+mn-ea"/>
                </a:rPr>
                <a:t>Figure 9</a:t>
              </a:r>
            </a:p>
          </p:txBody>
        </p:sp>
      </p:grpSp>
      <p:grpSp>
        <p:nvGrpSpPr>
          <p:cNvPr id="1073743401" name="docshapegroup223"/>
          <p:cNvGrpSpPr/>
          <p:nvPr/>
        </p:nvGrpSpPr>
        <p:grpSpPr>
          <a:xfrm>
            <a:off x="3478530" y="1891983"/>
            <a:ext cx="2085340" cy="1052195"/>
            <a:chOff x="1375" y="431"/>
            <a:chExt cx="2427" cy="1304"/>
          </a:xfrm>
        </p:grpSpPr>
        <p:pic>
          <p:nvPicPr>
            <p:cNvPr id="1073743402" name="docshape224"/>
            <p:cNvPicPr>
              <a:picLocks noChangeAspect="1"/>
            </p:cNvPicPr>
            <p:nvPr/>
          </p:nvPicPr>
          <p:blipFill>
            <a:blip r:embed="rId6"/>
            <a:stretch>
              <a:fillRect/>
            </a:stretch>
          </p:blipFill>
          <p:spPr>
            <a:xfrm>
              <a:off x="1872" y="431"/>
              <a:ext cx="1692" cy="303"/>
            </a:xfrm>
            <a:prstGeom prst="rect">
              <a:avLst/>
            </a:prstGeom>
            <a:noFill/>
            <a:ln w="9525">
              <a:noFill/>
            </a:ln>
          </p:spPr>
        </p:pic>
        <p:pic>
          <p:nvPicPr>
            <p:cNvPr id="1073743403" name="docshape225"/>
            <p:cNvPicPr>
              <a:picLocks noChangeAspect="1"/>
            </p:cNvPicPr>
            <p:nvPr/>
          </p:nvPicPr>
          <p:blipFill>
            <a:blip r:embed="rId7"/>
            <a:stretch>
              <a:fillRect/>
            </a:stretch>
          </p:blipFill>
          <p:spPr>
            <a:xfrm>
              <a:off x="1375" y="733"/>
              <a:ext cx="2427" cy="1001"/>
            </a:xfrm>
            <a:prstGeom prst="rect">
              <a:avLst/>
            </a:prstGeom>
            <a:noFill/>
            <a:ln w="9525">
              <a:no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0955" y="0"/>
            <a:ext cx="6039485" cy="6857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155055" y="635"/>
            <a:ext cx="6039485" cy="6857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87350" y="257175"/>
            <a:ext cx="5537835" cy="460375"/>
          </a:xfrm>
          <a:prstGeom prst="rect">
            <a:avLst/>
          </a:prstGeom>
          <a:noFill/>
        </p:spPr>
        <p:txBody>
          <a:bodyPr wrap="square" rtlCol="0">
            <a:spAutoFit/>
          </a:bodyPr>
          <a:lstStyle/>
          <a:p>
            <a:pPr algn="ctr"/>
            <a:r>
              <a:rPr lang="en-US" altLang="zh-CN" sz="2400" b="1" dirty="0">
                <a:solidFill>
                  <a:srgbClr val="CC5C3E"/>
                </a:solidFill>
                <a:latin typeface="微软雅黑" panose="020B0503020204020204" charset="-122"/>
                <a:ea typeface="微软雅黑" panose="020B0503020204020204" charset="-122"/>
                <a:cs typeface="微软雅黑" panose="020B0503020204020204" charset="-122"/>
              </a:rPr>
              <a:t>10.</a:t>
            </a:r>
            <a:r>
              <a:rPr lang="zh-CN" altLang="en-US" sz="2400" b="1" dirty="0">
                <a:solidFill>
                  <a:srgbClr val="CC5C3E"/>
                </a:solidFill>
                <a:latin typeface="微软雅黑" panose="020B0503020204020204" charset="-122"/>
                <a:ea typeface="微软雅黑" panose="020B0503020204020204" charset="-122"/>
                <a:cs typeface="微软雅黑" panose="020B0503020204020204" charset="-122"/>
              </a:rPr>
              <a:t> Be a safe operator</a:t>
            </a:r>
          </a:p>
        </p:txBody>
      </p:sp>
      <p:sp>
        <p:nvSpPr>
          <p:cNvPr id="7" name="文本框 6"/>
          <p:cNvSpPr txBox="1"/>
          <p:nvPr/>
        </p:nvSpPr>
        <p:spPr>
          <a:xfrm>
            <a:off x="386715" y="932815"/>
            <a:ext cx="5538470" cy="1322070"/>
          </a:xfrm>
          <a:prstGeom prst="rect">
            <a:avLst/>
          </a:prstGeom>
          <a:noFill/>
        </p:spPr>
        <p:txBody>
          <a:bodyPr wrap="square" rtlCol="0">
            <a:spAutoFit/>
          </a:bodyPr>
          <a:lstStyle/>
          <a:p>
            <a:pPr marL="171450" indent="-171450">
              <a:buFont typeface="Arial" panose="020B0604020202020204" pitchFamily="34" charset="0"/>
              <a:buChar char="•"/>
            </a:pPr>
            <a:r>
              <a:rPr lang="zh-CN" altLang="en-US" sz="1000" b="1">
                <a:latin typeface="微软雅黑" panose="020B0503020204020204" charset="-122"/>
                <a:ea typeface="微软雅黑" panose="020B0503020204020204" charset="-122"/>
              </a:rPr>
              <a:t>Make sure you are ready</a:t>
            </a:r>
            <a:endParaRPr lang="zh-CN" altLang="en-US" sz="1200" b="1">
              <a:latin typeface="微软雅黑" panose="020B0503020204020204" charset="-122"/>
              <a:ea typeface="微软雅黑" panose="020B0503020204020204" charset="-122"/>
            </a:endParaRPr>
          </a:p>
          <a:p>
            <a:r>
              <a:rPr lang="zh-CN" altLang="en-US" sz="1000">
                <a:latin typeface="微软雅黑" panose="020B0503020204020204" charset="-122"/>
                <a:ea typeface="微软雅黑" panose="020B0503020204020204" charset="-122"/>
              </a:rPr>
              <a:t>Do not use this truck unless you have been carefully selected and certified.</a:t>
            </a:r>
          </a:p>
          <a:p>
            <a:r>
              <a:rPr lang="zh-CN" altLang="en-US" sz="1000">
                <a:latin typeface="微软雅黑" panose="020B0503020204020204" charset="-122"/>
                <a:ea typeface="微软雅黑" panose="020B0503020204020204" charset="-122"/>
              </a:rPr>
              <a:t>Make sure you understand how </a:t>
            </a:r>
            <a:r>
              <a:rPr lang="en-US" altLang="zh-CN" sz="1000">
                <a:latin typeface="微软雅黑" panose="020B0503020204020204" charset="-122"/>
                <a:ea typeface="微软雅黑" panose="020B0503020204020204" charset="-122"/>
              </a:rPr>
              <a:t>truck</a:t>
            </a:r>
            <a:r>
              <a:rPr lang="zh-CN" altLang="en-US" sz="1000">
                <a:latin typeface="微软雅黑" panose="020B0503020204020204" charset="-122"/>
                <a:ea typeface="微软雅黑" panose="020B0503020204020204" charset="-122"/>
              </a:rPr>
              <a:t> work and the dangers that come with them. If you have any doubts, do not use the truck.</a:t>
            </a:r>
          </a:p>
          <a:p>
            <a:r>
              <a:rPr lang="zh-CN" altLang="en-US" sz="1000">
                <a:latin typeface="微软雅黑" panose="020B0503020204020204" charset="-122"/>
                <a:ea typeface="微软雅黑" panose="020B0503020204020204" charset="-122"/>
              </a:rPr>
              <a:t>Understand </a:t>
            </a:r>
            <a:r>
              <a:rPr lang="en-US" altLang="zh-CN" sz="1000">
                <a:latin typeface="微软雅黑" panose="020B0503020204020204" charset="-122"/>
                <a:ea typeface="微软雅黑" panose="020B0503020204020204" charset="-122"/>
              </a:rPr>
              <a:t>truck</a:t>
            </a:r>
            <a:r>
              <a:rPr lang="zh-CN" altLang="en-US" sz="1000">
                <a:latin typeface="微软雅黑" panose="020B0503020204020204" charset="-122"/>
                <a:ea typeface="微软雅黑" panose="020B0503020204020204" charset="-122"/>
              </a:rPr>
              <a:t> loads.</a:t>
            </a:r>
          </a:p>
          <a:p>
            <a:r>
              <a:rPr lang="zh-CN" altLang="en-US" sz="1000">
                <a:latin typeface="微软雅黑" panose="020B0503020204020204" charset="-122"/>
                <a:ea typeface="微软雅黑" panose="020B0503020204020204" charset="-122"/>
              </a:rPr>
              <a:t>Some </a:t>
            </a:r>
            <a:r>
              <a:rPr lang="en-US" altLang="zh-CN" sz="1000">
                <a:latin typeface="微软雅黑" panose="020B0503020204020204" charset="-122"/>
                <a:ea typeface="微软雅黑" panose="020B0503020204020204" charset="-122"/>
              </a:rPr>
              <a:t>truck</a:t>
            </a:r>
            <a:r>
              <a:rPr lang="zh-CN" altLang="en-US" sz="1000">
                <a:latin typeface="微软雅黑" panose="020B0503020204020204" charset="-122"/>
                <a:ea typeface="微软雅黑" panose="020B0503020204020204" charset="-122"/>
              </a:rPr>
              <a:t> are not allowed in areas where there is a fire hazard. Make sure your </a:t>
            </a:r>
            <a:r>
              <a:rPr lang="en-US" altLang="zh-CN" sz="1000">
                <a:latin typeface="微软雅黑" panose="020B0503020204020204" charset="-122"/>
                <a:ea typeface="微软雅黑" panose="020B0503020204020204" charset="-122"/>
              </a:rPr>
              <a:t>truck</a:t>
            </a:r>
            <a:r>
              <a:rPr lang="zh-CN" altLang="en-US" sz="1000">
                <a:latin typeface="微软雅黑" panose="020B0503020204020204" charset="-122"/>
                <a:ea typeface="微软雅黑" panose="020B0503020204020204" charset="-122"/>
              </a:rPr>
              <a:t> is the right fire safety type and suitable for the job.</a:t>
            </a:r>
          </a:p>
          <a:p>
            <a:r>
              <a:rPr lang="zh-CN" altLang="en-US" sz="1000">
                <a:latin typeface="微软雅黑" panose="020B0503020204020204" charset="-122"/>
                <a:ea typeface="微软雅黑" panose="020B0503020204020204" charset="-122"/>
              </a:rPr>
              <a:t>Make sure your hands and shoes are clean and dry, and your clothes are fit for work.</a:t>
            </a:r>
          </a:p>
        </p:txBody>
      </p:sp>
      <p:sp>
        <p:nvSpPr>
          <p:cNvPr id="8" name="文本框 7"/>
          <p:cNvSpPr txBox="1"/>
          <p:nvPr/>
        </p:nvSpPr>
        <p:spPr>
          <a:xfrm>
            <a:off x="386715" y="2525395"/>
            <a:ext cx="5539105" cy="1998980"/>
          </a:xfrm>
          <a:prstGeom prst="rect">
            <a:avLst/>
          </a:prstGeom>
          <a:noFill/>
        </p:spPr>
        <p:txBody>
          <a:bodyPr wrap="square" rtlCol="0">
            <a:noAutofit/>
          </a:bodyPr>
          <a:lstStyle/>
          <a:p>
            <a:pPr marL="171450" indent="-171450">
              <a:buFont typeface="Arial" panose="020B0604020202020204" pitchFamily="34" charset="0"/>
              <a:buChar char="•"/>
            </a:pPr>
            <a:r>
              <a:rPr lang="zh-CN" altLang="en-US" sz="1000" b="1">
                <a:latin typeface="微软雅黑" panose="020B0503020204020204" charset="-122"/>
                <a:ea typeface="微软雅黑" panose="020B0503020204020204" charset="-122"/>
              </a:rPr>
              <a:t>Make sure your </a:t>
            </a:r>
            <a:r>
              <a:rPr lang="en-US" altLang="zh-CN" sz="1000" b="1">
                <a:latin typeface="微软雅黑" panose="020B0503020204020204" charset="-122"/>
                <a:ea typeface="微软雅黑" panose="020B0503020204020204" charset="-122"/>
              </a:rPr>
              <a:t>truck</a:t>
            </a:r>
            <a:r>
              <a:rPr lang="zh-CN" altLang="en-US" sz="1000" b="1">
                <a:latin typeface="微软雅黑" panose="020B0503020204020204" charset="-122"/>
                <a:ea typeface="微软雅黑" panose="020B0503020204020204" charset="-122"/>
              </a:rPr>
              <a:t> is ready</a:t>
            </a:r>
            <a:endParaRPr lang="zh-CN" altLang="en-US" sz="1200" b="1">
              <a:latin typeface="微软雅黑" panose="020B0503020204020204" charset="-122"/>
              <a:ea typeface="微软雅黑" panose="020B0503020204020204" charset="-122"/>
            </a:endParaRPr>
          </a:p>
          <a:p>
            <a:r>
              <a:rPr lang="zh-CN" altLang="en-US" sz="1000">
                <a:latin typeface="微软雅黑" panose="020B0503020204020204" charset="-122"/>
                <a:ea typeface="微软雅黑" panose="020B0503020204020204" charset="-122"/>
              </a:rPr>
              <a:t>Check your </a:t>
            </a:r>
            <a:r>
              <a:rPr lang="en-US" altLang="zh-CN" sz="1000">
                <a:latin typeface="微软雅黑" panose="020B0503020204020204" charset="-122"/>
                <a:ea typeface="微软雅黑" panose="020B0503020204020204" charset="-122"/>
              </a:rPr>
              <a:t>truck</a:t>
            </a:r>
            <a:r>
              <a:rPr lang="zh-CN" altLang="en-US" sz="1000">
                <a:latin typeface="微软雅黑" panose="020B0503020204020204" charset="-122"/>
                <a:ea typeface="微软雅黑" panose="020B0503020204020204" charset="-122"/>
              </a:rPr>
              <a:t> before use. If it doesn't work properly, or if something is broken,</a:t>
            </a:r>
          </a:p>
          <a:p>
            <a:r>
              <a:rPr lang="zh-CN" altLang="en-US" sz="1000">
                <a:latin typeface="微软雅黑" panose="020B0503020204020204" charset="-122"/>
                <a:ea typeface="微软雅黑" panose="020B0503020204020204" charset="-122"/>
              </a:rPr>
              <a:t>Report problems to supervisor. Don't use trucks.</a:t>
            </a:r>
          </a:p>
          <a:p>
            <a:r>
              <a:rPr lang="zh-CN" altLang="en-US" sz="1000">
                <a:latin typeface="微软雅黑" panose="020B0503020204020204" charset="-122"/>
                <a:ea typeface="微软雅黑" panose="020B0503020204020204" charset="-122"/>
              </a:rPr>
              <a:t>In an open area, test the brake. Drive at a slow speed first, then check at a faster speed.</a:t>
            </a:r>
          </a:p>
          <a:p>
            <a:r>
              <a:rPr lang="zh-CN" altLang="en-US" sz="1000">
                <a:latin typeface="微软雅黑" panose="020B0503020204020204" charset="-122"/>
                <a:ea typeface="微软雅黑" panose="020B0503020204020204" charset="-122"/>
              </a:rPr>
              <a:t>Know how long it will take to stop before you start working.</a:t>
            </a:r>
          </a:p>
          <a:p>
            <a:r>
              <a:rPr lang="zh-CN" altLang="en-US" sz="1000">
                <a:latin typeface="微软雅黑" panose="020B0503020204020204" charset="-122"/>
                <a:ea typeface="微软雅黑" panose="020B0503020204020204" charset="-122"/>
              </a:rPr>
              <a:t>For wet or slippery floors, slow down, don't crush things, and pay attention to rough surfaces.</a:t>
            </a:r>
          </a:p>
          <a:p>
            <a:r>
              <a:rPr lang="zh-CN" altLang="en-US" sz="1000">
                <a:latin typeface="微软雅黑" panose="020B0503020204020204" charset="-122"/>
                <a:ea typeface="微软雅黑" panose="020B0503020204020204" charset="-122"/>
              </a:rPr>
              <a:t>Make sure you have room to turn and watch the swing of the </a:t>
            </a:r>
            <a:r>
              <a:rPr lang="en-US" altLang="zh-CN" sz="1000">
                <a:latin typeface="微软雅黑" panose="020B0503020204020204" charset="-122"/>
                <a:ea typeface="微软雅黑" panose="020B0503020204020204" charset="-122"/>
              </a:rPr>
              <a:t>truck.</a:t>
            </a:r>
            <a:endParaRPr lang="zh-CN" altLang="en-US" sz="1000">
              <a:latin typeface="微软雅黑" panose="020B0503020204020204" charset="-122"/>
              <a:ea typeface="微软雅黑" panose="020B0503020204020204" charset="-122"/>
            </a:endParaRPr>
          </a:p>
          <a:p>
            <a:r>
              <a:rPr lang="zh-CN" altLang="en-US" sz="1000">
                <a:latin typeface="微软雅黑" panose="020B0503020204020204" charset="-122"/>
                <a:ea typeface="微软雅黑" panose="020B0503020204020204" charset="-122"/>
              </a:rPr>
              <a:t>Slow down when turning</a:t>
            </a:r>
          </a:p>
          <a:p>
            <a:r>
              <a:rPr lang="zh-CN" altLang="en-US" sz="1000">
                <a:latin typeface="微软雅黑" panose="020B0503020204020204" charset="-122"/>
                <a:ea typeface="微软雅黑" panose="020B0503020204020204" charset="-122"/>
              </a:rPr>
              <a:t>Avoid sudden movements and operate the </a:t>
            </a:r>
            <a:r>
              <a:rPr lang="en-US" altLang="zh-CN" sz="1000">
                <a:latin typeface="微软雅黑" panose="020B0503020204020204" charset="-122"/>
                <a:ea typeface="微软雅黑" panose="020B0503020204020204" charset="-122"/>
              </a:rPr>
              <a:t>truck</a:t>
            </a:r>
            <a:r>
              <a:rPr lang="zh-CN" altLang="en-US" sz="1000">
                <a:latin typeface="微软雅黑" panose="020B0503020204020204" charset="-122"/>
                <a:ea typeface="微软雅黑" panose="020B0503020204020204" charset="-122"/>
              </a:rPr>
              <a:t> at a suitable, even speed.</a:t>
            </a:r>
          </a:p>
          <a:p>
            <a:r>
              <a:rPr lang="zh-CN" altLang="en-US" sz="1000">
                <a:latin typeface="微软雅黑" panose="020B0503020204020204" charset="-122"/>
                <a:ea typeface="微软雅黑" panose="020B0503020204020204" charset="-122"/>
              </a:rPr>
              <a:t>If you must use a </a:t>
            </a:r>
            <a:r>
              <a:rPr lang="en-US" altLang="zh-CN" sz="1000">
                <a:latin typeface="微软雅黑" panose="020B0503020204020204" charset="-122"/>
                <a:ea typeface="微软雅黑" panose="020B0503020204020204" charset="-122"/>
              </a:rPr>
              <a:t>truck</a:t>
            </a:r>
            <a:r>
              <a:rPr lang="zh-CN" altLang="en-US" sz="1000">
                <a:latin typeface="微软雅黑" panose="020B0503020204020204" charset="-122"/>
                <a:ea typeface="微软雅黑" panose="020B0503020204020204" charset="-122"/>
              </a:rPr>
              <a:t> in an area where there is a risk of falling objects, be very careful.</a:t>
            </a:r>
          </a:p>
          <a:p>
            <a:endParaRPr lang="zh-CN" altLang="en-US" sz="1000">
              <a:latin typeface="微软雅黑" panose="020B0503020204020204" charset="-122"/>
              <a:ea typeface="微软雅黑" panose="020B0503020204020204" charset="-122"/>
            </a:endParaRPr>
          </a:p>
        </p:txBody>
      </p:sp>
      <p:sp>
        <p:nvSpPr>
          <p:cNvPr id="10" name="文本框 9"/>
          <p:cNvSpPr txBox="1"/>
          <p:nvPr/>
        </p:nvSpPr>
        <p:spPr>
          <a:xfrm>
            <a:off x="386715" y="5106035"/>
            <a:ext cx="4281170" cy="1322070"/>
          </a:xfrm>
          <a:prstGeom prst="rect">
            <a:avLst/>
          </a:prstGeom>
          <a:noFill/>
        </p:spPr>
        <p:txBody>
          <a:bodyPr wrap="square" rtlCol="0">
            <a:spAutoFit/>
          </a:bodyPr>
          <a:lstStyle/>
          <a:p>
            <a:pPr marL="171450" indent="-171450">
              <a:buFont typeface="Arial" panose="020B0604020202020204" pitchFamily="34" charset="0"/>
              <a:buChar char="•"/>
            </a:pPr>
            <a:r>
              <a:rPr lang="zh-CN" altLang="en-US" sz="1000" b="1">
                <a:latin typeface="微软雅黑" panose="020B0503020204020204" charset="-122"/>
                <a:ea typeface="微软雅黑" panose="020B0503020204020204" charset="-122"/>
                <a:cs typeface="微软雅黑" panose="020B0503020204020204" charset="-122"/>
              </a:rPr>
              <a:t>Pay attention to others</a:t>
            </a:r>
            <a:endParaRPr lang="zh-CN" altLang="en-US" sz="1200" b="1">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Drive slowly or stop to let pedestrians go first. When you come to the intersection, please use the horn.</a:t>
            </a:r>
          </a:p>
          <a:p>
            <a:r>
              <a:rPr lang="zh-CN" altLang="en-US" sz="1000">
                <a:latin typeface="微软雅黑" panose="020B0503020204020204" charset="-122"/>
                <a:ea typeface="微软雅黑" panose="020B0503020204020204" charset="-122"/>
                <a:cs typeface="微软雅黑" panose="020B0503020204020204" charset="-122"/>
              </a:rPr>
              <a:t>Be careful not to hit anyone.</a:t>
            </a:r>
          </a:p>
          <a:p>
            <a:r>
              <a:rPr lang="zh-CN" altLang="en-US" sz="1000">
                <a:latin typeface="微软雅黑" panose="020B0503020204020204" charset="-122"/>
                <a:ea typeface="微软雅黑" panose="020B0503020204020204" charset="-122"/>
                <a:cs typeface="微软雅黑" panose="020B0503020204020204" charset="-122"/>
              </a:rPr>
              <a:t>No one is allowed to ride on the </a:t>
            </a:r>
            <a:r>
              <a:rPr lang="en-US" altLang="zh-CN" sz="1000">
                <a:latin typeface="微软雅黑" panose="020B0503020204020204" charset="-122"/>
                <a:ea typeface="微软雅黑" panose="020B0503020204020204" charset="-122"/>
                <a:cs typeface="微软雅黑" panose="020B0503020204020204" charset="-122"/>
              </a:rPr>
              <a:t>truck</a:t>
            </a:r>
            <a:r>
              <a:rPr lang="zh-CN" altLang="en-US" sz="1000">
                <a:latin typeface="微软雅黑" panose="020B0503020204020204" charset="-122"/>
                <a:ea typeface="微软雅黑" panose="020B0503020204020204" charset="-122"/>
                <a:cs typeface="微软雅黑" panose="020B0503020204020204" charset="-122"/>
              </a:rPr>
              <a:t>.</a:t>
            </a:r>
          </a:p>
          <a:p>
            <a:r>
              <a:rPr lang="zh-CN" altLang="en-US" sz="1000">
                <a:latin typeface="微软雅黑" panose="020B0503020204020204" charset="-122"/>
                <a:ea typeface="微软雅黑" panose="020B0503020204020204" charset="-122"/>
                <a:cs typeface="微软雅黑" panose="020B0503020204020204" charset="-122"/>
              </a:rPr>
              <a:t>Other people should stay away from the vehicle while it is working.</a:t>
            </a:r>
          </a:p>
          <a:p>
            <a:r>
              <a:rPr lang="zh-CN" altLang="en-US" sz="1000">
                <a:latin typeface="微软雅黑" panose="020B0503020204020204" charset="-122"/>
                <a:ea typeface="微软雅黑" panose="020B0503020204020204" charset="-122"/>
                <a:cs typeface="微软雅黑" panose="020B0503020204020204" charset="-122"/>
              </a:rPr>
              <a:t>No one is allowed to use a vehicle without training and certification.</a:t>
            </a:r>
          </a:p>
        </p:txBody>
      </p:sp>
      <p:pic>
        <p:nvPicPr>
          <p:cNvPr id="13" name="图片 12" descr="图片34"/>
          <p:cNvPicPr>
            <a:picLocks noChangeAspect="1"/>
          </p:cNvPicPr>
          <p:nvPr/>
        </p:nvPicPr>
        <p:blipFill>
          <a:blip r:embed="rId2"/>
          <a:stretch>
            <a:fillRect/>
          </a:stretch>
        </p:blipFill>
        <p:spPr>
          <a:xfrm>
            <a:off x="4667885" y="4336415"/>
            <a:ext cx="1257300" cy="873760"/>
          </a:xfrm>
          <a:prstGeom prst="rect">
            <a:avLst/>
          </a:prstGeom>
        </p:spPr>
      </p:pic>
      <p:pic>
        <p:nvPicPr>
          <p:cNvPr id="14" name="图片 13" descr="图片35"/>
          <p:cNvPicPr>
            <a:picLocks noChangeAspect="1"/>
          </p:cNvPicPr>
          <p:nvPr/>
        </p:nvPicPr>
        <p:blipFill>
          <a:blip r:embed="rId3"/>
          <a:stretch>
            <a:fillRect/>
          </a:stretch>
        </p:blipFill>
        <p:spPr>
          <a:xfrm>
            <a:off x="4667885" y="5507990"/>
            <a:ext cx="1256665" cy="888365"/>
          </a:xfrm>
          <a:prstGeom prst="rect">
            <a:avLst/>
          </a:prstGeom>
        </p:spPr>
      </p:pic>
      <p:sp>
        <p:nvSpPr>
          <p:cNvPr id="15" name="文本框 14"/>
          <p:cNvSpPr txBox="1"/>
          <p:nvPr/>
        </p:nvSpPr>
        <p:spPr>
          <a:xfrm>
            <a:off x="6452235" y="1069340"/>
            <a:ext cx="3385820" cy="1353185"/>
          </a:xfrm>
          <a:prstGeom prst="rect">
            <a:avLst/>
          </a:prstGeom>
          <a:noFill/>
        </p:spPr>
        <p:txBody>
          <a:bodyPr wrap="square" rtlCol="0">
            <a:spAutoFit/>
          </a:bodyPr>
          <a:lstStyle/>
          <a:p>
            <a:pPr marL="171450" indent="-171450">
              <a:buFont typeface="Arial" panose="020B0604020202020204" pitchFamily="34" charset="0"/>
              <a:buChar char="•"/>
            </a:pPr>
            <a:r>
              <a:rPr lang="zh-CN" altLang="en-US" sz="1000" b="1">
                <a:latin typeface="微软雅黑" panose="020B0503020204020204" charset="-122"/>
                <a:ea typeface="微软雅黑" panose="020B0503020204020204" charset="-122"/>
              </a:rPr>
              <a:t>Be careful when driving on ramps</a:t>
            </a:r>
            <a:endParaRPr lang="zh-CN" altLang="en-US" sz="1200" b="1">
              <a:latin typeface="微软雅黑" panose="020B0503020204020204" charset="-122"/>
              <a:ea typeface="微软雅黑" panose="020B0503020204020204" charset="-122"/>
            </a:endParaRPr>
          </a:p>
          <a:p>
            <a:pPr marL="171450" indent="-171450">
              <a:buFont typeface="Arial" panose="020B0604020202020204" pitchFamily="34" charset="0"/>
              <a:buChar char="•"/>
            </a:pPr>
            <a:endParaRPr lang="zh-CN" altLang="en-US" sz="1200" b="1">
              <a:latin typeface="微软雅黑" panose="020B0503020204020204" charset="-122"/>
              <a:ea typeface="微软雅黑" panose="020B0503020204020204" charset="-122"/>
            </a:endParaRPr>
          </a:p>
          <a:p>
            <a:r>
              <a:rPr lang="zh-CN" altLang="en-US" sz="1000">
                <a:latin typeface="微软雅黑" panose="020B0503020204020204" charset="-122"/>
                <a:ea typeface="微软雅黑" panose="020B0503020204020204" charset="-122"/>
              </a:rPr>
              <a:t>Stay out of the path of the </a:t>
            </a:r>
            <a:r>
              <a:rPr lang="en-US" altLang="zh-CN" sz="1000">
                <a:latin typeface="微软雅黑" panose="020B0503020204020204" charset="-122"/>
                <a:ea typeface="微软雅黑" panose="020B0503020204020204" charset="-122"/>
              </a:rPr>
              <a:t>truck</a:t>
            </a:r>
            <a:endParaRPr lang="zh-CN" altLang="en-US" sz="1000">
              <a:latin typeface="微软雅黑" panose="020B0503020204020204" charset="-122"/>
              <a:ea typeface="微软雅黑" panose="020B0503020204020204" charset="-122"/>
            </a:endParaRPr>
          </a:p>
          <a:p>
            <a:r>
              <a:rPr lang="zh-CN" altLang="en-US" sz="1000">
                <a:latin typeface="微软雅黑" panose="020B0503020204020204" charset="-122"/>
                <a:ea typeface="微软雅黑" panose="020B0503020204020204" charset="-122"/>
              </a:rPr>
              <a:t>Regardless of whether there is a load, it should be driven with the fork pointing downhill.</a:t>
            </a:r>
          </a:p>
          <a:p>
            <a:r>
              <a:rPr lang="zh-CN" altLang="en-US" sz="1000">
                <a:latin typeface="微软雅黑" panose="020B0503020204020204" charset="-122"/>
                <a:ea typeface="微软雅黑" panose="020B0503020204020204" charset="-122"/>
              </a:rPr>
              <a:t>If the load requires the use of a special fork, be more careful. Side operation </a:t>
            </a:r>
            <a:r>
              <a:rPr lang="en-US" altLang="zh-CN" sz="1000">
                <a:latin typeface="微软雅黑" panose="020B0503020204020204" charset="-122"/>
                <a:ea typeface="微软雅黑" panose="020B0503020204020204" charset="-122"/>
              </a:rPr>
              <a:t>truck</a:t>
            </a:r>
            <a:r>
              <a:rPr lang="zh-CN" altLang="en-US" sz="1000">
                <a:latin typeface="微软雅黑" panose="020B0503020204020204" charset="-122"/>
                <a:ea typeface="微软雅黑" panose="020B0503020204020204" charset="-122"/>
              </a:rPr>
              <a:t>.</a:t>
            </a:r>
          </a:p>
          <a:p>
            <a:r>
              <a:rPr lang="zh-CN" altLang="en-US" sz="1000">
                <a:latin typeface="微软雅黑" panose="020B0503020204020204" charset="-122"/>
                <a:ea typeface="微软雅黑" panose="020B0503020204020204" charset="-122"/>
              </a:rPr>
              <a:t>Slow down and do not turn on ramps or slopes.</a:t>
            </a:r>
          </a:p>
        </p:txBody>
      </p:sp>
      <p:sp>
        <p:nvSpPr>
          <p:cNvPr id="16" name="文本框 15"/>
          <p:cNvSpPr txBox="1"/>
          <p:nvPr/>
        </p:nvSpPr>
        <p:spPr>
          <a:xfrm>
            <a:off x="6452235" y="3712210"/>
            <a:ext cx="3793490" cy="2122805"/>
          </a:xfrm>
          <a:prstGeom prst="rect">
            <a:avLst/>
          </a:prstGeom>
          <a:noFill/>
        </p:spPr>
        <p:txBody>
          <a:bodyPr wrap="square" rtlCol="0">
            <a:spAutoFit/>
          </a:bodyPr>
          <a:lstStyle/>
          <a:p>
            <a:pPr marL="171450" indent="-171450">
              <a:buFont typeface="Arial" panose="020B0604020202020204" pitchFamily="34" charset="0"/>
              <a:buChar char="•"/>
            </a:pPr>
            <a:r>
              <a:rPr lang="zh-CN" altLang="en-US" sz="1000" b="1">
                <a:latin typeface="微软雅黑" panose="020B0503020204020204" charset="-122"/>
                <a:ea typeface="微软雅黑" panose="020B0503020204020204" charset="-122"/>
                <a:cs typeface="微软雅黑" panose="020B0503020204020204" charset="-122"/>
              </a:rPr>
              <a:t>Avoid falling</a:t>
            </a:r>
          </a:p>
          <a:p>
            <a:pPr marL="171450" indent="-171450">
              <a:buFont typeface="Arial" panose="020B0604020202020204" pitchFamily="34" charset="0"/>
              <a:buChar char="•"/>
            </a:pPr>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Stay away from the edge of piers and ramps.</a:t>
            </a:r>
          </a:p>
          <a:p>
            <a:r>
              <a:rPr lang="zh-CN" altLang="en-US" sz="1000">
                <a:latin typeface="微软雅黑" panose="020B0503020204020204" charset="-122"/>
                <a:ea typeface="微软雅黑" panose="020B0503020204020204" charset="-122"/>
                <a:cs typeface="微软雅黑" panose="020B0503020204020204" charset="-122"/>
              </a:rPr>
              <a:t>Check whether the loading platform and dock plate are secure. Make sure the trailer wheels are secured to the dock.</a:t>
            </a:r>
          </a:p>
          <a:p>
            <a:r>
              <a:rPr lang="zh-CN" altLang="en-US" sz="1000">
                <a:latin typeface="微软雅黑" panose="020B0503020204020204" charset="-122"/>
                <a:ea typeface="微软雅黑" panose="020B0503020204020204" charset="-122"/>
                <a:cs typeface="微软雅黑" panose="020B0503020204020204" charset="-122"/>
              </a:rPr>
              <a:t>Check the load to make sure your </a:t>
            </a:r>
            <a:r>
              <a:rPr lang="en-US" altLang="zh-CN" sz="1000">
                <a:latin typeface="微软雅黑" panose="020B0503020204020204" charset="-122"/>
                <a:ea typeface="微软雅黑" panose="020B0503020204020204" charset="-122"/>
                <a:cs typeface="微软雅黑" panose="020B0503020204020204" charset="-122"/>
              </a:rPr>
              <a:t>truck</a:t>
            </a:r>
            <a:r>
              <a:rPr lang="zh-CN" altLang="en-US" sz="1000">
                <a:latin typeface="微软雅黑" panose="020B0503020204020204" charset="-122"/>
                <a:ea typeface="微软雅黑" panose="020B0503020204020204" charset="-122"/>
                <a:cs typeface="微软雅黑" panose="020B0503020204020204" charset="-122"/>
              </a:rPr>
              <a:t> load is not overloaded.</a:t>
            </a:r>
          </a:p>
          <a:p>
            <a:r>
              <a:rPr lang="zh-CN" altLang="en-US" sz="1000">
                <a:latin typeface="微软雅黑" panose="020B0503020204020204" charset="-122"/>
                <a:ea typeface="微软雅黑" panose="020B0503020204020204" charset="-122"/>
                <a:cs typeface="微软雅黑" panose="020B0503020204020204" charset="-122"/>
              </a:rPr>
              <a:t>Make sure the goods you move are stable and centered. Extra long, tall, and wide goods should be more careful, as they may not be stable.</a:t>
            </a:r>
          </a:p>
          <a:p>
            <a:r>
              <a:rPr lang="zh-CN" altLang="en-US" sz="1000">
                <a:latin typeface="微软雅黑" panose="020B0503020204020204" charset="-122"/>
                <a:ea typeface="微软雅黑" panose="020B0503020204020204" charset="-122"/>
                <a:cs typeface="微软雅黑" panose="020B0503020204020204" charset="-122"/>
              </a:rPr>
              <a:t>Do not force the </a:t>
            </a:r>
            <a:r>
              <a:rPr lang="en-US" altLang="zh-CN" sz="1000">
                <a:latin typeface="微软雅黑" panose="020B0503020204020204" charset="-122"/>
                <a:ea typeface="微软雅黑" panose="020B0503020204020204" charset="-122"/>
                <a:cs typeface="微软雅黑" panose="020B0503020204020204" charset="-122"/>
              </a:rPr>
              <a:t>truck</a:t>
            </a:r>
            <a:r>
              <a:rPr lang="zh-CN" altLang="en-US" sz="1000">
                <a:latin typeface="微软雅黑" panose="020B0503020204020204" charset="-122"/>
                <a:ea typeface="微软雅黑" panose="020B0503020204020204" charset="-122"/>
                <a:cs typeface="微软雅黑" panose="020B0503020204020204" charset="-122"/>
              </a:rPr>
              <a:t> onto the elevator unless authorized.</a:t>
            </a:r>
          </a:p>
          <a:p>
            <a:r>
              <a:rPr lang="zh-CN" altLang="en-US" sz="1000">
                <a:latin typeface="微软雅黑" panose="020B0503020204020204" charset="-122"/>
                <a:ea typeface="微软雅黑" panose="020B0503020204020204" charset="-122"/>
                <a:cs typeface="微软雅黑" panose="020B0503020204020204" charset="-122"/>
              </a:rPr>
              <a:t>Check load or load limits to make sure no one is present.</a:t>
            </a:r>
          </a:p>
        </p:txBody>
      </p:sp>
      <p:pic>
        <p:nvPicPr>
          <p:cNvPr id="17" name="图片 16" descr="图片36"/>
          <p:cNvPicPr>
            <a:picLocks noChangeAspect="1"/>
          </p:cNvPicPr>
          <p:nvPr/>
        </p:nvPicPr>
        <p:blipFill>
          <a:blip r:embed="rId4"/>
          <a:stretch>
            <a:fillRect/>
          </a:stretch>
        </p:blipFill>
        <p:spPr>
          <a:xfrm>
            <a:off x="9961245" y="901065"/>
            <a:ext cx="1946910" cy="1403350"/>
          </a:xfrm>
          <a:prstGeom prst="rect">
            <a:avLst/>
          </a:prstGeom>
        </p:spPr>
      </p:pic>
      <p:pic>
        <p:nvPicPr>
          <p:cNvPr id="18" name="图片 17" descr="图片37"/>
          <p:cNvPicPr>
            <a:picLocks noChangeAspect="1"/>
          </p:cNvPicPr>
          <p:nvPr/>
        </p:nvPicPr>
        <p:blipFill>
          <a:blip r:embed="rId5"/>
          <a:stretch>
            <a:fillRect/>
          </a:stretch>
        </p:blipFill>
        <p:spPr>
          <a:xfrm>
            <a:off x="10245725" y="4149725"/>
            <a:ext cx="1763395" cy="1431925"/>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TABLE_ENDDRAG_ORIGIN_RECT" val="445*525"/>
  <p:tag name="TABLE_ENDDRAG_RECT" val="13*6*445*525"/>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13198</Words>
  <Application>Microsoft Office PowerPoint</Application>
  <PresentationFormat>Widescreen</PresentationFormat>
  <Paragraphs>445</Paragraphs>
  <Slides>11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微软雅黑</vt:lpstr>
      <vt:lpstr>Arial</vt:lpstr>
      <vt:lpstr>Calibri</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Ekko Lifts</cp:lastModifiedBy>
  <cp:revision>94</cp:revision>
  <dcterms:created xsi:type="dcterms:W3CDTF">2025-02-06T00:23:00Z</dcterms:created>
  <dcterms:modified xsi:type="dcterms:W3CDTF">2026-06-17T21:29:43Z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2052-12.1.0.21915</vt:lpwstr>
  </property>
  <property fmtid="{D5CDD505-2E9C-101B-9397-08002B2CF9AE}" pid="3" name="ICV">
    <vt:lpwstr>AA94A66909BE4ED0A3A29F2E23628E8F_13</vt:lpwstr>
  </property>
</Properties>
</file>